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4069" r:id="rId5"/>
    <p:sldId id="392" r:id="rId6"/>
    <p:sldId id="4027" r:id="rId7"/>
    <p:sldId id="4078" r:id="rId8"/>
    <p:sldId id="4079" r:id="rId9"/>
    <p:sldId id="4030" r:id="rId10"/>
    <p:sldId id="4028" r:id="rId11"/>
    <p:sldId id="4077" r:id="rId12"/>
    <p:sldId id="4070" r:id="rId13"/>
    <p:sldId id="4060" r:id="rId14"/>
    <p:sldId id="4061" r:id="rId15"/>
    <p:sldId id="4062" r:id="rId16"/>
    <p:sldId id="4071" r:id="rId17"/>
    <p:sldId id="4063" r:id="rId18"/>
    <p:sldId id="4064" r:id="rId19"/>
    <p:sldId id="4073" r:id="rId20"/>
    <p:sldId id="270" r:id="rId21"/>
    <p:sldId id="4067" r:id="rId22"/>
    <p:sldId id="4074" r:id="rId23"/>
    <p:sldId id="4065" r:id="rId24"/>
    <p:sldId id="4066" r:id="rId25"/>
    <p:sldId id="4075" r:id="rId26"/>
    <p:sldId id="272" r:id="rId27"/>
    <p:sldId id="4076" r:id="rId28"/>
    <p:sldId id="268" r:id="rId29"/>
    <p:sldId id="265" r:id="rId30"/>
  </p:sldIdLst>
  <p:sldSz cx="9144000" cy="5143500" type="screen16x9"/>
  <p:notesSz cx="6858000" cy="9144000"/>
  <p:embeddedFontLst>
    <p:embeddedFont>
      <p:font typeface="Helvetica" panose="020B0604020202020204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Montserrat Black" panose="00000A00000000000000" pitchFamily="2" charset="0"/>
      <p:bold r:id="rId40"/>
      <p:italic r:id="rId41"/>
      <p:boldItalic r:id="rId42"/>
    </p:embeddedFont>
    <p:embeddedFont>
      <p:font typeface="Montserrat ExtraBold" panose="00000900000000000000" pitchFamily="2" charset="0"/>
      <p:bold r:id="rId43"/>
      <p:boldItalic r:id="rId44"/>
    </p:embeddedFont>
    <p:embeddedFont>
      <p:font typeface="Montserrat Medium" panose="00000600000000000000" pitchFamily="2" charset="0"/>
      <p:regular r:id="rId45"/>
      <p:bold r:id="rId46"/>
      <p:italic r:id="rId47"/>
      <p:boldItalic r:id="rId48"/>
    </p:embeddedFont>
    <p:embeddedFont>
      <p:font typeface="Montserrat SemiBold" panose="00000700000000000000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9" roundtripDataSignature="AMtx7mgnIJvWakBqSqYMwKY1mEBvIcYh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6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60"/>
  </p:normalViewPr>
  <p:slideViewPr>
    <p:cSldViewPr snapToGrid="0">
      <p:cViewPr varScale="1">
        <p:scale>
          <a:sx n="145" d="100"/>
          <a:sy n="145" d="100"/>
        </p:scale>
        <p:origin x="6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lema\Downloads\attractions_cultura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Francisco%20Cespedes\Downloads\satisfaccion_hoteler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Francisco%20Cespedes\Downloads\satisfaccion_hotelera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Francisco%20Cespedes\Downloads\satisfaccion_hotelera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jtingo.QUITOTURISMO\Downloads\1%20Ficha%20Tur&#237;stica_DMQ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4573334416329984E-2"/>
          <c:y val="3.370113863706909E-2"/>
          <c:w val="0.95330412584955904"/>
          <c:h val="0.541114060965069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C76A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E2841">
                  <a:lumMod val="90000"/>
                  <a:lumOff val="1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AD-4FE7-83DE-E4603BB5F150}"/>
              </c:ext>
            </c:extLst>
          </c:dPt>
          <c:dPt>
            <c:idx val="1"/>
            <c:invertIfNegative val="0"/>
            <c:bubble3D val="0"/>
            <c:spPr>
              <a:solidFill>
                <a:srgbClr val="0E2841">
                  <a:lumMod val="90000"/>
                  <a:lumOff val="1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AD-4FE7-83DE-E4603BB5F150}"/>
              </c:ext>
            </c:extLst>
          </c:dPt>
          <c:dPt>
            <c:idx val="2"/>
            <c:invertIfNegative val="0"/>
            <c:bubble3D val="0"/>
            <c:spPr>
              <a:solidFill>
                <a:srgbClr val="0E2841">
                  <a:lumMod val="90000"/>
                  <a:lumOff val="1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EAD-4FE7-83DE-E4603BB5F150}"/>
              </c:ext>
            </c:extLst>
          </c:dPt>
          <c:dPt>
            <c:idx val="3"/>
            <c:invertIfNegative val="0"/>
            <c:bubble3D val="0"/>
            <c:spPr>
              <a:solidFill>
                <a:srgbClr val="0E2841">
                  <a:lumMod val="75000"/>
                  <a:lumOff val="2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EAD-4FE7-83DE-E4603BB5F150}"/>
              </c:ext>
            </c:extLst>
          </c:dPt>
          <c:dPt>
            <c:idx val="4"/>
            <c:invertIfNegative val="0"/>
            <c:bubble3D val="0"/>
            <c:spPr>
              <a:solidFill>
                <a:srgbClr val="0E2841">
                  <a:lumMod val="75000"/>
                  <a:lumOff val="2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EAD-4FE7-83DE-E4603BB5F150}"/>
              </c:ext>
            </c:extLst>
          </c:dPt>
          <c:dPt>
            <c:idx val="5"/>
            <c:invertIfNegative val="0"/>
            <c:bubble3D val="0"/>
            <c:spPr>
              <a:solidFill>
                <a:srgbClr val="0E2841">
                  <a:lumMod val="75000"/>
                  <a:lumOff val="2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EAD-4FE7-83DE-E4603BB5F150}"/>
              </c:ext>
            </c:extLst>
          </c:dPt>
          <c:dPt>
            <c:idx val="6"/>
            <c:invertIfNegative val="0"/>
            <c:bubble3D val="0"/>
            <c:spPr>
              <a:solidFill>
                <a:srgbClr val="0E2841">
                  <a:lumMod val="50000"/>
                  <a:lumOff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EAD-4FE7-83DE-E4603BB5F150}"/>
              </c:ext>
            </c:extLst>
          </c:dPt>
          <c:dPt>
            <c:idx val="7"/>
            <c:invertIfNegative val="0"/>
            <c:bubble3D val="0"/>
            <c:spPr>
              <a:solidFill>
                <a:srgbClr val="0E2841">
                  <a:lumMod val="50000"/>
                  <a:lumOff val="50000"/>
                </a:srgbClr>
              </a:solidFill>
              <a:ln>
                <a:solidFill>
                  <a:srgbClr val="0E2841">
                    <a:lumMod val="50000"/>
                    <a:lumOff val="50000"/>
                  </a:srgb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EAD-4FE7-83DE-E4603BB5F150}"/>
              </c:ext>
            </c:extLst>
          </c:dPt>
          <c:dPt>
            <c:idx val="8"/>
            <c:invertIfNegative val="0"/>
            <c:bubble3D val="0"/>
            <c:spPr>
              <a:solidFill>
                <a:srgbClr val="156082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EAD-4FE7-83DE-E4603BB5F150}"/>
              </c:ext>
            </c:extLst>
          </c:dPt>
          <c:dPt>
            <c:idx val="9"/>
            <c:invertIfNegative val="0"/>
            <c:bubble3D val="0"/>
            <c:spPr>
              <a:solidFill>
                <a:srgbClr val="156082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EAD-4FE7-83DE-E4603BB5F150}"/>
              </c:ext>
            </c:extLst>
          </c:dPt>
          <c:dPt>
            <c:idx val="10"/>
            <c:invertIfNegative val="0"/>
            <c:bubble3D val="0"/>
            <c:spPr>
              <a:solidFill>
                <a:srgbClr val="156082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EAD-4FE7-83DE-E4603BB5F150}"/>
              </c:ext>
            </c:extLst>
          </c:dPt>
          <c:dPt>
            <c:idx val="11"/>
            <c:invertIfNegative val="0"/>
            <c:bubble3D val="0"/>
            <c:spPr>
              <a:solidFill>
                <a:srgbClr val="156082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EAD-4FE7-83DE-E4603BB5F150}"/>
              </c:ext>
            </c:extLst>
          </c:dPt>
          <c:dPt>
            <c:idx val="12"/>
            <c:invertIfNegative val="0"/>
            <c:bubble3D val="0"/>
            <c:spPr>
              <a:solidFill>
                <a:srgbClr val="156082">
                  <a:lumMod val="20000"/>
                  <a:lumOff val="8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AEAD-4FE7-83DE-E4603BB5F150}"/>
              </c:ext>
            </c:extLst>
          </c:dPt>
          <c:dPt>
            <c:idx val="13"/>
            <c:invertIfNegative val="0"/>
            <c:bubble3D val="0"/>
            <c:spPr>
              <a:solidFill>
                <a:srgbClr val="0E2841">
                  <a:lumMod val="10000"/>
                  <a:lumOff val="9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AEAD-4FE7-83DE-E4603BB5F150}"/>
              </c:ext>
            </c:extLst>
          </c:dPt>
          <c:dPt>
            <c:idx val="14"/>
            <c:invertIfNegative val="0"/>
            <c:bubble3D val="0"/>
            <c:spPr>
              <a:solidFill>
                <a:srgbClr val="0E2841">
                  <a:lumMod val="10000"/>
                  <a:lumOff val="9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AEAD-4FE7-83DE-E4603BB5F15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EAD-4FE7-83DE-E4603BB5F15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EAD-4FE7-83DE-E4603BB5F150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EAD-4FE7-83DE-E4603BB5F150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libri Light" panose="020F0302020204030204" pitchFamily="34" charset="0"/>
                      <a:ea typeface="Calibri Light" panose="020F0302020204030204" pitchFamily="34" charset="0"/>
                      <a:cs typeface="Calibri Light" panose="020F030202020403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EAD-4FE7-83DE-E4603BB5F1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visitas!$G$2:$G$16</c:f>
              <c:strCache>
                <c:ptCount val="15"/>
                <c:pt idx="0">
                  <c:v>Restaurantes</c:v>
                </c:pt>
                <c:pt idx="1">
                  <c:v> Iglesias</c:v>
                </c:pt>
                <c:pt idx="2">
                  <c:v>Museos</c:v>
                </c:pt>
                <c:pt idx="3">
                  <c:v>Experiencias culinarias</c:v>
                </c:pt>
                <c:pt idx="4">
                  <c:v>Centros culturales</c:v>
                </c:pt>
                <c:pt idx="5">
                  <c:v>Reservas ecológicas</c:v>
                </c:pt>
                <c:pt idx="6">
                  <c:v>Mercados de artesanías</c:v>
                </c:pt>
                <c:pt idx="7">
                  <c:v>Parques</c:v>
                </c:pt>
                <c:pt idx="8">
                  <c:v>Centros comerciales</c:v>
                </c:pt>
                <c:pt idx="9">
                  <c:v>Volcanes</c:v>
                </c:pt>
                <c:pt idx="10">
                  <c:v>Areas protegidas</c:v>
                </c:pt>
                <c:pt idx="11">
                  <c:v>Parroquias de ruralidad</c:v>
                </c:pt>
                <c:pt idx="12">
                  <c:v>Teleférico</c:v>
                </c:pt>
                <c:pt idx="13">
                  <c:v>Chocó Andino</c:v>
                </c:pt>
                <c:pt idx="14">
                  <c:v>Zoológicos</c:v>
                </c:pt>
              </c:strCache>
            </c:strRef>
          </c:cat>
          <c:val>
            <c:numRef>
              <c:f>visitas!$J$2:$J$16</c:f>
              <c:numCache>
                <c:formatCode>0%</c:formatCode>
                <c:ptCount val="15"/>
                <c:pt idx="0">
                  <c:v>0.92926789854482428</c:v>
                </c:pt>
                <c:pt idx="1">
                  <c:v>0.91493201157739368</c:v>
                </c:pt>
                <c:pt idx="2">
                  <c:v>0.88287592850387364</c:v>
                </c:pt>
                <c:pt idx="3">
                  <c:v>0.83869397234049758</c:v>
                </c:pt>
                <c:pt idx="4">
                  <c:v>0.83844218929137992</c:v>
                </c:pt>
                <c:pt idx="5">
                  <c:v>0.83666215815915934</c:v>
                </c:pt>
                <c:pt idx="6">
                  <c:v>0.82042347968391727</c:v>
                </c:pt>
                <c:pt idx="7">
                  <c:v>0.80156835277770855</c:v>
                </c:pt>
                <c:pt idx="8">
                  <c:v>0.76680405493394344</c:v>
                </c:pt>
                <c:pt idx="9">
                  <c:v>0.73846434094406954</c:v>
                </c:pt>
                <c:pt idx="10">
                  <c:v>0.71091029088451529</c:v>
                </c:pt>
                <c:pt idx="11">
                  <c:v>0.70249925633222876</c:v>
                </c:pt>
                <c:pt idx="12">
                  <c:v>0.68786225870121065</c:v>
                </c:pt>
                <c:pt idx="13">
                  <c:v>0.57755174676228049</c:v>
                </c:pt>
                <c:pt idx="14">
                  <c:v>0.56206856003659678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EAD-4FE7-83DE-E4603BB5F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42017040"/>
        <c:axId val="1706886512"/>
      </c:barChart>
      <c:catAx>
        <c:axId val="164201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s-MX"/>
          </a:p>
        </c:txPr>
        <c:crossAx val="1706886512"/>
        <c:crosses val="autoZero"/>
        <c:auto val="1"/>
        <c:lblAlgn val="ctr"/>
        <c:lblOffset val="100"/>
        <c:noMultiLvlLbl val="0"/>
      </c:catAx>
      <c:valAx>
        <c:axId val="17068865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4201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attractions_cultural!$B$1</c:f>
              <c:strCache>
                <c:ptCount val="1"/>
                <c:pt idx="0">
                  <c:v>Cultural 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attractions_cultural!$A$2:$A$17</c:f>
              <c:strCache>
                <c:ptCount val="16"/>
                <c:pt idx="0">
                  <c:v>Mitad Del Mundo</c:v>
                </c:pt>
                <c:pt idx="1">
                  <c:v>Intinan Museum</c:v>
                </c:pt>
                <c:pt idx="2">
                  <c:v>Quito Old Town</c:v>
                </c:pt>
                <c:pt idx="3">
                  <c:v>Basílica</c:v>
                </c:pt>
                <c:pt idx="4">
                  <c:v>Fundación Iglesia de la Compañía</c:v>
                </c:pt>
                <c:pt idx="5">
                  <c:v>El Panecillo</c:v>
                </c:pt>
                <c:pt idx="6">
                  <c:v>Iglesia y Convento de San Francisco</c:v>
                </c:pt>
                <c:pt idx="7">
                  <c:v>Museo Nacional del Ecuador</c:v>
                </c:pt>
                <c:pt idx="8">
                  <c:v>La Virgen del Panecillo</c:v>
                </c:pt>
                <c:pt idx="9">
                  <c:v>Museo Interactivo de Ciencia</c:v>
                </c:pt>
                <c:pt idx="10">
                  <c:v>Museo del Carmen Alto</c:v>
                </c:pt>
                <c:pt idx="11">
                  <c:v>Galeria Gogh</c:v>
                </c:pt>
                <c:pt idx="12">
                  <c:v>Plaza de San Francisco</c:v>
                </c:pt>
                <c:pt idx="13">
                  <c:v>Trenes Turisticos en Ecuador</c:v>
                </c:pt>
                <c:pt idx="14">
                  <c:v>Palacio Arzobispal</c:v>
                </c:pt>
                <c:pt idx="15">
                  <c:v>Otros</c:v>
                </c:pt>
              </c:strCache>
            </c:strRef>
          </c:cat>
          <c:val>
            <c:numRef>
              <c:f>attractions_cultural!$B$2:$B$17</c:f>
              <c:numCache>
                <c:formatCode>0.00%</c:formatCode>
                <c:ptCount val="16"/>
                <c:pt idx="0">
                  <c:v>0.157</c:v>
                </c:pt>
                <c:pt idx="1">
                  <c:v>0.13700000000000001</c:v>
                </c:pt>
                <c:pt idx="2">
                  <c:v>0.11799999999999999</c:v>
                </c:pt>
                <c:pt idx="3">
                  <c:v>0.11799999999999999</c:v>
                </c:pt>
                <c:pt idx="4">
                  <c:v>9.8000000000000004E-2</c:v>
                </c:pt>
                <c:pt idx="5">
                  <c:v>5.8999999999999997E-2</c:v>
                </c:pt>
                <c:pt idx="6">
                  <c:v>3.9E-2</c:v>
                </c:pt>
                <c:pt idx="7">
                  <c:v>3.9E-2</c:v>
                </c:pt>
                <c:pt idx="8">
                  <c:v>3.9E-2</c:v>
                </c:pt>
                <c:pt idx="9">
                  <c:v>0.02</c:v>
                </c:pt>
                <c:pt idx="10">
                  <c:v>0.02</c:v>
                </c:pt>
                <c:pt idx="11">
                  <c:v>0.02</c:v>
                </c:pt>
                <c:pt idx="12">
                  <c:v>0.02</c:v>
                </c:pt>
                <c:pt idx="13">
                  <c:v>0.02</c:v>
                </c:pt>
                <c:pt idx="14">
                  <c:v>0.02</c:v>
                </c:pt>
                <c:pt idx="15">
                  <c:v>7.8E-2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F6-4A3B-B4BC-E9FFE6B2C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79782271"/>
        <c:axId val="1079786111"/>
      </c:barChart>
      <c:catAx>
        <c:axId val="10797822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1079786111"/>
        <c:crosses val="autoZero"/>
        <c:auto val="1"/>
        <c:lblAlgn val="ctr"/>
        <c:lblOffset val="100"/>
        <c:noMultiLvlLbl val="0"/>
      </c:catAx>
      <c:valAx>
        <c:axId val="107978611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crossAx val="1079782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spPr>
            <a:effectLst>
              <a:glow>
                <a:schemeClr val="accent1"/>
              </a:glow>
            </a:effectLst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/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2607-43A7-91DC-3EFE4E0F503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/>
                </a:glow>
              </a:effectLst>
            </c:spPr>
            <c:extLst>
              <c:ext xmlns:c16="http://schemas.microsoft.com/office/drawing/2014/chart" uri="{C3380CC4-5D6E-409C-BE32-E72D297353CC}">
                <c16:uniqueId val="{00000003-2607-43A7-91DC-3EFE4E0F5032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/>
                </a:glow>
              </a:effectLst>
            </c:spPr>
            <c:extLst>
              <c:ext xmlns:c16="http://schemas.microsoft.com/office/drawing/2014/chart" uri="{C3380CC4-5D6E-409C-BE32-E72D297353CC}">
                <c16:uniqueId val="{00000005-2607-43A7-91DC-3EFE4E0F5032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>
                  <a:glow>
                    <a:schemeClr val="accent1"/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607-43A7-91DC-3EFE4E0F503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>
                  <a:glow>
                    <a:schemeClr val="accent1"/>
                  </a:glo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2607-43A7-91DC-3EFE4E0F503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607-43A7-91DC-3EFE4E0F5032}"/>
                </c:ext>
              </c:extLst>
            </c:dLbl>
            <c:spPr>
              <a:noFill/>
              <a:ln>
                <a:noFill/>
              </a:ln>
              <a:effectLst>
                <a:glow>
                  <a:schemeClr val="accent1"/>
                </a:glo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kpi_value_general!$B$3:$D$3</c:f>
              <c:numCache>
                <c:formatCode>General</c:formatCode>
                <c:ptCount val="3"/>
                <c:pt idx="0">
                  <c:v>63.9</c:v>
                </c:pt>
                <c:pt idx="1">
                  <c:v>36.1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07-43A7-91DC-3EFE4E0F5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5C1-443B-A53A-70CDAFDEE0A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C1-443B-A53A-70CDAFDEE0A0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C1-443B-A53A-70CDAFDEE0A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C1-443B-A53A-70CDAFDEE0A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C1-443B-A53A-70CDAFDEE0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kpi_value_general!$B$4:$D$4</c:f>
              <c:numCache>
                <c:formatCode>General</c:formatCode>
                <c:ptCount val="3"/>
                <c:pt idx="0">
                  <c:v>76</c:v>
                </c:pt>
                <c:pt idx="1">
                  <c:v>24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C1-443B-A53A-70CDAFDEE0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C9-4A42-9BCD-213F3634465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C9-4A42-9BCD-213F3634465B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solidFill>
                  <a:schemeClr val="lt1"/>
                </a:solidFill>
              </a:ln>
              <a:effectLst>
                <a:glow>
                  <a:schemeClr val="accent1"/>
                </a:glow>
              </a:effectLst>
            </c:spPr>
            <c:extLst>
              <c:ext xmlns:c16="http://schemas.microsoft.com/office/drawing/2014/chart" uri="{C3380CC4-5D6E-409C-BE32-E72D297353CC}">
                <c16:uniqueId val="{00000005-C4C9-4A42-9BCD-213F3634465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4C9-4A42-9BCD-213F3634465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4C9-4A42-9BCD-213F3634465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4C9-4A42-9BCD-213F363446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kpi_value_general!$B$1:$D$1</c:f>
              <c:strCache>
                <c:ptCount val="2"/>
                <c:pt idx="0">
                  <c:v>Satisfacción</c:v>
                </c:pt>
                <c:pt idx="1">
                  <c:v>Insatisfacción</c:v>
                </c:pt>
              </c:strCache>
            </c:strRef>
          </c:cat>
          <c:val>
            <c:numRef>
              <c:f>kpi_value_general!$B$2:$D$2</c:f>
              <c:numCache>
                <c:formatCode>General</c:formatCode>
                <c:ptCount val="3"/>
                <c:pt idx="0">
                  <c:v>81.5</c:v>
                </c:pt>
                <c:pt idx="1">
                  <c:v>18.5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4C9-4A42-9BCD-213F363446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0"/>
        <c:holeSize val="3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b="1" dirty="0">
                <a:latin typeface="Montserrat" pitchFamily="2" charset="77"/>
              </a:rPr>
              <a:t>Ejecución</a:t>
            </a:r>
            <a:r>
              <a:rPr lang="es-EC" b="1" baseline="0" dirty="0">
                <a:latin typeface="Montserrat" pitchFamily="2" charset="77"/>
              </a:rPr>
              <a:t> Presupuestaria 2024</a:t>
            </a:r>
            <a:endParaRPr lang="es-EC" b="1" dirty="0">
              <a:latin typeface="Montserrat" pitchFamily="2" charset="77"/>
            </a:endParaRPr>
          </a:p>
        </c:rich>
      </c:tx>
      <c:layout>
        <c:manualLayout>
          <c:xMode val="edge"/>
          <c:yMode val="edge"/>
          <c:x val="0.25063888888888886"/>
          <c:y val="2.31482098594991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BE8-4B12-881D-8AAFB36D058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BE8-4B12-881D-8AAFB36D058A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BE8-4B12-881D-8AAFB36D058A}"/>
              </c:ext>
            </c:extLst>
          </c:dPt>
          <c:dLbls>
            <c:dLbl>
              <c:idx val="0"/>
              <c:layout>
                <c:manualLayout>
                  <c:x val="-3.034052340030785E-3"/>
                  <c:y val="-2.652829249357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BE8-4B12-881D-8AAFB36D058A}"/>
                </c:ext>
              </c:extLst>
            </c:dLbl>
            <c:dLbl>
              <c:idx val="1"/>
              <c:layout>
                <c:manualLayout>
                  <c:x val="0"/>
                  <c:y val="-3.537105665809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E8-4B12-881D-8AAFB36D058A}"/>
                </c:ext>
              </c:extLst>
            </c:dLbl>
            <c:dLbl>
              <c:idx val="2"/>
              <c:layout>
                <c:manualLayout>
                  <c:x val="-9.1021570200923545E-3"/>
                  <c:y val="-8.84276416452415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E8-4B12-881D-8AAFB36D05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Hoja1!$A$1:$A$3</c:f>
              <c:strCache>
                <c:ptCount val="3"/>
                <c:pt idx="0">
                  <c:v>PRESUPUESTO </c:v>
                </c:pt>
                <c:pt idx="1">
                  <c:v>DEVENGADO</c:v>
                </c:pt>
                <c:pt idx="2">
                  <c:v>COMPROMETIDO</c:v>
                </c:pt>
              </c:strCache>
            </c:strRef>
          </c:cat>
          <c:val>
            <c:numRef>
              <c:f>Hoja1!$B$1:$B$3</c:f>
              <c:numCache>
                <c:formatCode>General</c:formatCode>
                <c:ptCount val="3"/>
                <c:pt idx="0">
                  <c:v>8460575.0399999991</c:v>
                </c:pt>
                <c:pt idx="1">
                  <c:v>7370754.3399999999</c:v>
                </c:pt>
                <c:pt idx="2">
                  <c:v>7649709.8600000003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E8-4B12-881D-8AAFB36D058A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Hoja1!$A$1:$A$3</c:f>
              <c:strCache>
                <c:ptCount val="3"/>
                <c:pt idx="0">
                  <c:v>PRESUPUESTO </c:v>
                </c:pt>
                <c:pt idx="1">
                  <c:v>DEVENGADO</c:v>
                </c:pt>
                <c:pt idx="2">
                  <c:v>COMPROMETIDO</c:v>
                </c:pt>
              </c:strCache>
            </c:strRef>
          </c:cat>
          <c:val>
            <c:numRef>
              <c:f>Hoja1!$C$1:$C$3</c:f>
              <c:numCache>
                <c:formatCode>0.00%</c:formatCode>
                <c:ptCount val="3"/>
                <c:pt idx="0" formatCode="0%">
                  <c:v>1</c:v>
                </c:pt>
                <c:pt idx="1">
                  <c:v>0.87118834182694049</c:v>
                </c:pt>
                <c:pt idx="2">
                  <c:v>0.9041595664400609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E8-4B12-881D-8AAFB36D05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4790960"/>
        <c:axId val="984791440"/>
      </c:barChart>
      <c:catAx>
        <c:axId val="98479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84791440"/>
        <c:crosses val="autoZero"/>
        <c:auto val="1"/>
        <c:lblAlgn val="ctr"/>
        <c:lblOffset val="100"/>
        <c:noMultiLvlLbl val="0"/>
      </c:catAx>
      <c:valAx>
        <c:axId val="984791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8479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Productos!$A$2:$A$9</cx:f>
        <cx:lvl ptCount="8">
          <cx:pt idx="0">Cultural</cx:pt>
          <cx:pt idx="1">Natural</cx:pt>
          <cx:pt idx="2">Activo</cx:pt>
          <cx:pt idx="3">Gastronómico</cx:pt>
          <cx:pt idx="4">Compras</cx:pt>
          <cx:pt idx="5">Ocio Nocturno</cx:pt>
          <cx:pt idx="6">Bienestar</cx:pt>
          <cx:pt idx="7">Familiar</cx:pt>
        </cx:lvl>
      </cx:strDim>
      <cx:numDim type="val">
        <cx:f>Productos!$B$2:$B$9</cx:f>
        <cx:lvl ptCount="8" formatCode="0%">
          <cx:pt idx="0">0.33389999999999997</cx:pt>
          <cx:pt idx="1">0.23680000000000001</cx:pt>
          <cx:pt idx="2">0.15970000000000001</cx:pt>
          <cx:pt idx="3">0.12839999999999999</cx:pt>
          <cx:pt idx="4">0.0332</cx:pt>
          <cx:pt idx="5">0.011900000000000001</cx:pt>
          <cx:pt idx="6">0.011299999999999999</cx:pt>
          <cx:pt idx="7">0.0077000000000000002</cx:pt>
        </cx:lvl>
      </cx:numDim>
    </cx:data>
  </cx:chartData>
  <cx:chart>
    <cx:plotArea>
      <cx:plotAreaRegion>
        <cx:series layoutId="funnel" uniqueId="{EDEF6DA5-10D5-4857-9961-B3CF268ABAD8}">
          <cx:spPr>
            <a:solidFill>
              <a:schemeClr val="tx2">
                <a:lumMod val="25000"/>
                <a:lumOff val="75000"/>
              </a:schemeClr>
            </a:solidFill>
            <a:ln w="6350">
              <a:solidFill>
                <a:schemeClr val="accent3">
                  <a:lumMod val="75000"/>
                </a:schemeClr>
              </a:solidFill>
            </a:ln>
          </cx:spPr>
          <cx:dataPt idx="0">
            <cx:spPr>
              <a:solidFill>
                <a:srgbClr val="4285F4">
                  <a:lumMod val="20000"/>
                  <a:lumOff val="80000"/>
                </a:srgbClr>
              </a:solidFill>
            </cx:spPr>
          </cx:dataPt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 b="1"/>
                </a:pPr>
                <a:endParaRPr lang="es-ES" sz="1050" b="1" i="0" u="none" strike="noStrike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Calibri" panose="020F0502020204030204"/>
                </a:endParaRPr>
              </a:p>
            </cx:txPr>
            <cx:visibility seriesName="0" categoryName="0" value="1"/>
          </cx:dataLabels>
          <cx:dataId val="0"/>
        </cx:series>
      </cx:plotAreaRegion>
      <cx:axis id="0">
        <cx:catScaling gapWidth="0.0599999987"/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1050" b="1">
                <a:latin typeface="+mj-lt"/>
              </a:defRPr>
            </a:pPr>
            <a:endParaRPr lang="es-ES" sz="1050" b="1" i="0" u="none" strike="noStrike" baseline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9636C9-10B7-4C75-ADF7-576CC4A957C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1D79E593-C2B2-4C8D-8B8A-0A7CBA1AA8AD}">
      <dgm:prSet phldrT="[Texto]" custT="1"/>
      <dgm:spPr/>
      <dgm:t>
        <a:bodyPr/>
        <a:lstStyle/>
        <a:p>
          <a:pPr algn="just"/>
          <a:r>
            <a:rPr lang="es-ES" sz="1400" dirty="0">
              <a:latin typeface="+mj-lt"/>
            </a:rPr>
            <a:t>Sistema de Información Turística Urbano – Rural del Distrito Metropolitano de Quito.</a:t>
          </a:r>
          <a:endParaRPr lang="es-EC" sz="1400" dirty="0">
            <a:latin typeface="+mj-lt"/>
          </a:endParaRPr>
        </a:p>
      </dgm:t>
    </dgm:pt>
    <dgm:pt modelId="{C7FFEF57-366D-4982-8497-2DD180075374}" type="parTrans" cxnId="{51687ED2-6A4F-46F4-A655-8A697AE58CB1}">
      <dgm:prSet/>
      <dgm:spPr/>
      <dgm:t>
        <a:bodyPr/>
        <a:lstStyle/>
        <a:p>
          <a:endParaRPr lang="es-EC"/>
        </a:p>
      </dgm:t>
    </dgm:pt>
    <dgm:pt modelId="{1EAA7ACB-EDF1-401C-AFC9-7DB7E5C1D3DC}" type="sibTrans" cxnId="{51687ED2-6A4F-46F4-A655-8A697AE58CB1}">
      <dgm:prSet/>
      <dgm:spPr/>
      <dgm:t>
        <a:bodyPr/>
        <a:lstStyle/>
        <a:p>
          <a:endParaRPr lang="es-EC"/>
        </a:p>
      </dgm:t>
    </dgm:pt>
    <dgm:pt modelId="{F7311D3E-8511-4CE1-BA31-C8AE9A17131E}">
      <dgm:prSet phldrT="[Texto]" custT="1"/>
      <dgm:spPr>
        <a:solidFill>
          <a:srgbClr val="0070C0"/>
        </a:solidFill>
      </dgm:spPr>
      <dgm:t>
        <a:bodyPr/>
        <a:lstStyle/>
        <a:p>
          <a:pPr algn="l"/>
          <a:r>
            <a:rPr lang="es-ES" sz="1600" dirty="0"/>
            <a:t>Servicio de  Inteligencia Turística basada en </a:t>
          </a:r>
          <a:r>
            <a:rPr lang="es-ES" sz="1600" dirty="0" err="1"/>
            <a:t>big</a:t>
          </a:r>
          <a:r>
            <a:rPr lang="es-ES" sz="1600" dirty="0"/>
            <a:t> data.</a:t>
          </a:r>
          <a:endParaRPr lang="es-EC" sz="1600" dirty="0"/>
        </a:p>
      </dgm:t>
    </dgm:pt>
    <dgm:pt modelId="{40088BF6-DE42-4D13-95ED-B65B793B37D5}" type="parTrans" cxnId="{64D643FF-0FE5-49CE-916D-28B51388037B}">
      <dgm:prSet/>
      <dgm:spPr/>
      <dgm:t>
        <a:bodyPr/>
        <a:lstStyle/>
        <a:p>
          <a:endParaRPr lang="es-EC"/>
        </a:p>
      </dgm:t>
    </dgm:pt>
    <dgm:pt modelId="{070E2031-4680-475E-A6E9-23E65471081A}" type="sibTrans" cxnId="{64D643FF-0FE5-49CE-916D-28B51388037B}">
      <dgm:prSet/>
      <dgm:spPr/>
      <dgm:t>
        <a:bodyPr/>
        <a:lstStyle/>
        <a:p>
          <a:endParaRPr lang="es-EC"/>
        </a:p>
      </dgm:t>
    </dgm:pt>
    <dgm:pt modelId="{C666DF7D-D808-4B57-B830-B55DB16B7758}" type="pres">
      <dgm:prSet presAssocID="{3F9636C9-10B7-4C75-ADF7-576CC4A957C8}" presName="Name0" presStyleCnt="0">
        <dgm:presLayoutVars>
          <dgm:chMax val="7"/>
          <dgm:chPref val="7"/>
          <dgm:dir/>
        </dgm:presLayoutVars>
      </dgm:prSet>
      <dgm:spPr/>
    </dgm:pt>
    <dgm:pt modelId="{796DA1B2-2A0F-47F8-8457-C9C88FC9CAE9}" type="pres">
      <dgm:prSet presAssocID="{3F9636C9-10B7-4C75-ADF7-576CC4A957C8}" presName="Name1" presStyleCnt="0"/>
      <dgm:spPr/>
    </dgm:pt>
    <dgm:pt modelId="{D1888EF8-7DE5-4888-BB08-FCFB46011357}" type="pres">
      <dgm:prSet presAssocID="{3F9636C9-10B7-4C75-ADF7-576CC4A957C8}" presName="cycle" presStyleCnt="0"/>
      <dgm:spPr/>
    </dgm:pt>
    <dgm:pt modelId="{F3DBF24F-3182-4CD6-B0F1-46E4C7890F8D}" type="pres">
      <dgm:prSet presAssocID="{3F9636C9-10B7-4C75-ADF7-576CC4A957C8}" presName="srcNode" presStyleLbl="node1" presStyleIdx="0" presStyleCnt="2"/>
      <dgm:spPr/>
    </dgm:pt>
    <dgm:pt modelId="{58C0D7E2-2557-43BF-9372-540835BFA5FA}" type="pres">
      <dgm:prSet presAssocID="{3F9636C9-10B7-4C75-ADF7-576CC4A957C8}" presName="conn" presStyleLbl="parChTrans1D2" presStyleIdx="0" presStyleCnt="1"/>
      <dgm:spPr/>
    </dgm:pt>
    <dgm:pt modelId="{E9847E53-0D5C-48E1-B1EF-46137C03B573}" type="pres">
      <dgm:prSet presAssocID="{3F9636C9-10B7-4C75-ADF7-576CC4A957C8}" presName="extraNode" presStyleLbl="node1" presStyleIdx="0" presStyleCnt="2"/>
      <dgm:spPr/>
    </dgm:pt>
    <dgm:pt modelId="{EFD2C618-84C0-44B5-973C-424E1FCAD886}" type="pres">
      <dgm:prSet presAssocID="{3F9636C9-10B7-4C75-ADF7-576CC4A957C8}" presName="dstNode" presStyleLbl="node1" presStyleIdx="0" presStyleCnt="2"/>
      <dgm:spPr/>
    </dgm:pt>
    <dgm:pt modelId="{85AE8358-47CA-4996-862A-AF8DA21CED38}" type="pres">
      <dgm:prSet presAssocID="{1D79E593-C2B2-4C8D-8B8A-0A7CBA1AA8AD}" presName="text_1" presStyleLbl="node1" presStyleIdx="0" presStyleCnt="2" custScaleX="99334" custScaleY="87822" custLinFactNeighborX="-2960" custLinFactNeighborY="-213">
        <dgm:presLayoutVars>
          <dgm:bulletEnabled val="1"/>
        </dgm:presLayoutVars>
      </dgm:prSet>
      <dgm:spPr/>
    </dgm:pt>
    <dgm:pt modelId="{8B83FFB8-A7A1-4862-9595-F168E23BC48D}" type="pres">
      <dgm:prSet presAssocID="{1D79E593-C2B2-4C8D-8B8A-0A7CBA1AA8AD}" presName="accent_1" presStyleCnt="0"/>
      <dgm:spPr/>
    </dgm:pt>
    <dgm:pt modelId="{6AE22D26-C72F-4B74-B505-BD56EA79F8EA}" type="pres">
      <dgm:prSet presAssocID="{1D79E593-C2B2-4C8D-8B8A-0A7CBA1AA8AD}" presName="accentRepeatNode" presStyleLbl="solidFgAcc1" presStyleIdx="0" presStyleCnt="2" custScaleX="68738" custScaleY="66122"/>
      <dgm:spPr/>
    </dgm:pt>
    <dgm:pt modelId="{A473B204-F614-497B-A091-B6E5A87420EF}" type="pres">
      <dgm:prSet presAssocID="{F7311D3E-8511-4CE1-BA31-C8AE9A17131E}" presName="text_2" presStyleLbl="node1" presStyleIdx="1" presStyleCnt="2" custScaleX="97366" custScaleY="57080" custLinFactNeighborX="-2603" custLinFactNeighborY="-949">
        <dgm:presLayoutVars>
          <dgm:bulletEnabled val="1"/>
        </dgm:presLayoutVars>
      </dgm:prSet>
      <dgm:spPr/>
    </dgm:pt>
    <dgm:pt modelId="{F73B83B6-3185-4B59-A6A9-E53882BD9191}" type="pres">
      <dgm:prSet presAssocID="{F7311D3E-8511-4CE1-BA31-C8AE9A17131E}" presName="accent_2" presStyleCnt="0"/>
      <dgm:spPr/>
    </dgm:pt>
    <dgm:pt modelId="{D9DB3F3A-8511-4EA7-949C-463BB99AEC9C}" type="pres">
      <dgm:prSet presAssocID="{F7311D3E-8511-4CE1-BA31-C8AE9A17131E}" presName="accentRepeatNode" presStyleLbl="solidFgAcc1" presStyleIdx="1" presStyleCnt="2" custScaleX="68831" custScaleY="66150"/>
      <dgm:spPr/>
    </dgm:pt>
  </dgm:ptLst>
  <dgm:cxnLst>
    <dgm:cxn modelId="{6B63E901-AEE6-4ED7-964A-5756B180E35F}" type="presOf" srcId="{3F9636C9-10B7-4C75-ADF7-576CC4A957C8}" destId="{C666DF7D-D808-4B57-B830-B55DB16B7758}" srcOrd="0" destOrd="0" presId="urn:microsoft.com/office/officeart/2008/layout/VerticalCurvedList"/>
    <dgm:cxn modelId="{0D96533B-792B-43B6-B73E-29BB42268F01}" type="presOf" srcId="{1D79E593-C2B2-4C8D-8B8A-0A7CBA1AA8AD}" destId="{85AE8358-47CA-4996-862A-AF8DA21CED38}" srcOrd="0" destOrd="0" presId="urn:microsoft.com/office/officeart/2008/layout/VerticalCurvedList"/>
    <dgm:cxn modelId="{7EF61E53-6CAA-43B7-87A5-A418B1C81566}" type="presOf" srcId="{1EAA7ACB-EDF1-401C-AFC9-7DB7E5C1D3DC}" destId="{58C0D7E2-2557-43BF-9372-540835BFA5FA}" srcOrd="0" destOrd="0" presId="urn:microsoft.com/office/officeart/2008/layout/VerticalCurvedList"/>
    <dgm:cxn modelId="{51687ED2-6A4F-46F4-A655-8A697AE58CB1}" srcId="{3F9636C9-10B7-4C75-ADF7-576CC4A957C8}" destId="{1D79E593-C2B2-4C8D-8B8A-0A7CBA1AA8AD}" srcOrd="0" destOrd="0" parTransId="{C7FFEF57-366D-4982-8497-2DD180075374}" sibTransId="{1EAA7ACB-EDF1-401C-AFC9-7DB7E5C1D3DC}"/>
    <dgm:cxn modelId="{6D4C7CFD-C703-48E3-91AD-F3023B0A8871}" type="presOf" srcId="{F7311D3E-8511-4CE1-BA31-C8AE9A17131E}" destId="{A473B204-F614-497B-A091-B6E5A87420EF}" srcOrd="0" destOrd="0" presId="urn:microsoft.com/office/officeart/2008/layout/VerticalCurvedList"/>
    <dgm:cxn modelId="{64D643FF-0FE5-49CE-916D-28B51388037B}" srcId="{3F9636C9-10B7-4C75-ADF7-576CC4A957C8}" destId="{F7311D3E-8511-4CE1-BA31-C8AE9A17131E}" srcOrd="1" destOrd="0" parTransId="{40088BF6-DE42-4D13-95ED-B65B793B37D5}" sibTransId="{070E2031-4680-475E-A6E9-23E65471081A}"/>
    <dgm:cxn modelId="{801D3BEB-8137-499A-B81D-AC658C55249B}" type="presParOf" srcId="{C666DF7D-D808-4B57-B830-B55DB16B7758}" destId="{796DA1B2-2A0F-47F8-8457-C9C88FC9CAE9}" srcOrd="0" destOrd="0" presId="urn:microsoft.com/office/officeart/2008/layout/VerticalCurvedList"/>
    <dgm:cxn modelId="{57063522-01C7-4F2B-8B6D-D709BFB34B10}" type="presParOf" srcId="{796DA1B2-2A0F-47F8-8457-C9C88FC9CAE9}" destId="{D1888EF8-7DE5-4888-BB08-FCFB46011357}" srcOrd="0" destOrd="0" presId="urn:microsoft.com/office/officeart/2008/layout/VerticalCurvedList"/>
    <dgm:cxn modelId="{857902F1-BD67-478B-81D7-6157D1ABE518}" type="presParOf" srcId="{D1888EF8-7DE5-4888-BB08-FCFB46011357}" destId="{F3DBF24F-3182-4CD6-B0F1-46E4C7890F8D}" srcOrd="0" destOrd="0" presId="urn:microsoft.com/office/officeart/2008/layout/VerticalCurvedList"/>
    <dgm:cxn modelId="{796ECCE0-B2DF-4CC6-A9BD-0B2109F8EE69}" type="presParOf" srcId="{D1888EF8-7DE5-4888-BB08-FCFB46011357}" destId="{58C0D7E2-2557-43BF-9372-540835BFA5FA}" srcOrd="1" destOrd="0" presId="urn:microsoft.com/office/officeart/2008/layout/VerticalCurvedList"/>
    <dgm:cxn modelId="{472DD72C-0FB6-42B3-93EC-95AA6CF1C9A0}" type="presParOf" srcId="{D1888EF8-7DE5-4888-BB08-FCFB46011357}" destId="{E9847E53-0D5C-48E1-B1EF-46137C03B573}" srcOrd="2" destOrd="0" presId="urn:microsoft.com/office/officeart/2008/layout/VerticalCurvedList"/>
    <dgm:cxn modelId="{F17ABBFF-7EEC-4415-AFAC-BF2329A9D67F}" type="presParOf" srcId="{D1888EF8-7DE5-4888-BB08-FCFB46011357}" destId="{EFD2C618-84C0-44B5-973C-424E1FCAD886}" srcOrd="3" destOrd="0" presId="urn:microsoft.com/office/officeart/2008/layout/VerticalCurvedList"/>
    <dgm:cxn modelId="{DD8014F0-62C3-41E2-ADD6-9D345FCF2728}" type="presParOf" srcId="{796DA1B2-2A0F-47F8-8457-C9C88FC9CAE9}" destId="{85AE8358-47CA-4996-862A-AF8DA21CED38}" srcOrd="1" destOrd="0" presId="urn:microsoft.com/office/officeart/2008/layout/VerticalCurvedList"/>
    <dgm:cxn modelId="{107E8A1B-3314-480B-B57A-10F3F539C78C}" type="presParOf" srcId="{796DA1B2-2A0F-47F8-8457-C9C88FC9CAE9}" destId="{8B83FFB8-A7A1-4862-9595-F168E23BC48D}" srcOrd="2" destOrd="0" presId="urn:microsoft.com/office/officeart/2008/layout/VerticalCurvedList"/>
    <dgm:cxn modelId="{69E1041F-B585-4AF0-840F-73AF68E4705C}" type="presParOf" srcId="{8B83FFB8-A7A1-4862-9595-F168E23BC48D}" destId="{6AE22D26-C72F-4B74-B505-BD56EA79F8EA}" srcOrd="0" destOrd="0" presId="urn:microsoft.com/office/officeart/2008/layout/VerticalCurvedList"/>
    <dgm:cxn modelId="{CAE07860-6572-4D27-A609-B38747D4C40E}" type="presParOf" srcId="{796DA1B2-2A0F-47F8-8457-C9C88FC9CAE9}" destId="{A473B204-F614-497B-A091-B6E5A87420EF}" srcOrd="3" destOrd="0" presId="urn:microsoft.com/office/officeart/2008/layout/VerticalCurvedList"/>
    <dgm:cxn modelId="{75EB7E2D-F9AA-473F-8AB2-016394A3FF69}" type="presParOf" srcId="{796DA1B2-2A0F-47F8-8457-C9C88FC9CAE9}" destId="{F73B83B6-3185-4B59-A6A9-E53882BD9191}" srcOrd="4" destOrd="0" presId="urn:microsoft.com/office/officeart/2008/layout/VerticalCurvedList"/>
    <dgm:cxn modelId="{5B5307CD-CD94-478F-A51A-D36A010DA612}" type="presParOf" srcId="{F73B83B6-3185-4B59-A6A9-E53882BD9191}" destId="{D9DB3F3A-8511-4EA7-949C-463BB99AEC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9636C9-10B7-4C75-ADF7-576CC4A957C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C"/>
        </a:p>
      </dgm:t>
    </dgm:pt>
    <dgm:pt modelId="{45A6E724-2891-4A6E-8353-211D18D5FD73}">
      <dgm:prSet phldrT="[Texto]" custT="1"/>
      <dgm:spPr/>
      <dgm:t>
        <a:bodyPr/>
        <a:lstStyle/>
        <a:p>
          <a:pPr algn="l"/>
          <a:r>
            <a:rPr lang="es-EC" sz="1050" dirty="0">
              <a:latin typeface="+mj-lt"/>
            </a:rPr>
            <a:t>Proveer información actualizada y georreferenciada sobre la actividad</a:t>
          </a:r>
          <a:br>
            <a:rPr lang="es-EC" sz="1050" dirty="0">
              <a:latin typeface="+mj-lt"/>
            </a:rPr>
          </a:br>
          <a:r>
            <a:rPr lang="es-EC" sz="1050" dirty="0">
              <a:latin typeface="+mj-lt"/>
            </a:rPr>
            <a:t>turística en el DMQ.</a:t>
          </a:r>
        </a:p>
      </dgm:t>
    </dgm:pt>
    <dgm:pt modelId="{D309E45A-0965-498E-B281-3198A53066F6}" type="parTrans" cxnId="{C51057C5-FFEB-416C-910E-41939E522E92}">
      <dgm:prSet/>
      <dgm:spPr/>
      <dgm:t>
        <a:bodyPr/>
        <a:lstStyle/>
        <a:p>
          <a:endParaRPr lang="es-EC" sz="1000"/>
        </a:p>
      </dgm:t>
    </dgm:pt>
    <dgm:pt modelId="{6BA74495-EE9D-46FB-9F64-595073983225}" type="sibTrans" cxnId="{C51057C5-FFEB-416C-910E-41939E522E92}">
      <dgm:prSet/>
      <dgm:spPr/>
      <dgm:t>
        <a:bodyPr/>
        <a:lstStyle/>
        <a:p>
          <a:endParaRPr lang="es-EC" sz="1000"/>
        </a:p>
      </dgm:t>
    </dgm:pt>
    <dgm:pt modelId="{857F60E8-C91C-4193-B28A-A3786C5FB4D1}">
      <dgm:prSet phldrT="[Texto]" custT="1"/>
      <dgm:spPr/>
      <dgm:t>
        <a:bodyPr/>
        <a:lstStyle/>
        <a:p>
          <a:pPr algn="l"/>
          <a:r>
            <a:rPr lang="es-EC" sz="1050" dirty="0">
              <a:latin typeface="+mj-lt"/>
            </a:rPr>
            <a:t>Apoyar la toma de decisiones informadas por parte de los</a:t>
          </a:r>
          <a:br>
            <a:rPr lang="es-EC" sz="1050" dirty="0">
              <a:latin typeface="+mj-lt"/>
            </a:rPr>
          </a:br>
          <a:r>
            <a:rPr lang="es-EC" sz="1050" dirty="0">
              <a:latin typeface="+mj-lt"/>
            </a:rPr>
            <a:t>actores del sector turístico</a:t>
          </a:r>
        </a:p>
      </dgm:t>
    </dgm:pt>
    <dgm:pt modelId="{B03191FF-576F-4577-B72E-B0AC5094E715}" type="parTrans" cxnId="{CEBB1206-4AFF-4E90-A1C5-93101B921788}">
      <dgm:prSet/>
      <dgm:spPr/>
      <dgm:t>
        <a:bodyPr/>
        <a:lstStyle/>
        <a:p>
          <a:endParaRPr lang="es-EC" sz="1000"/>
        </a:p>
      </dgm:t>
    </dgm:pt>
    <dgm:pt modelId="{5A7A51BB-ED06-4420-82FE-D790FC1936AC}" type="sibTrans" cxnId="{CEBB1206-4AFF-4E90-A1C5-93101B921788}">
      <dgm:prSet/>
      <dgm:spPr/>
      <dgm:t>
        <a:bodyPr/>
        <a:lstStyle/>
        <a:p>
          <a:endParaRPr lang="es-EC" sz="1000"/>
        </a:p>
      </dgm:t>
    </dgm:pt>
    <dgm:pt modelId="{5044F272-D50B-427A-B53C-60AAAC836E4E}">
      <dgm:prSet phldrT="[Texto]" custT="1"/>
      <dgm:spPr/>
      <dgm:t>
        <a:bodyPr/>
        <a:lstStyle/>
        <a:p>
          <a:pPr algn="l"/>
          <a:r>
            <a:rPr lang="es-ES" sz="1050" dirty="0">
              <a:latin typeface="+mj-lt"/>
            </a:rPr>
            <a:t>Fomentar el desarrollo de turismo sostenible, fortaleciendo la</a:t>
          </a:r>
          <a:br>
            <a:rPr lang="es-ES" sz="1050" dirty="0">
              <a:latin typeface="+mj-lt"/>
            </a:rPr>
          </a:br>
          <a:r>
            <a:rPr lang="es-ES" sz="1050" dirty="0">
              <a:latin typeface="+mj-lt"/>
            </a:rPr>
            <a:t>Gobernanza del destino</a:t>
          </a:r>
          <a:endParaRPr lang="es-EC" sz="1050" dirty="0">
            <a:latin typeface="+mj-lt"/>
          </a:endParaRPr>
        </a:p>
      </dgm:t>
    </dgm:pt>
    <dgm:pt modelId="{C57ADF04-C8A0-4A8C-9ADD-2D4CFCF25C1E}" type="parTrans" cxnId="{3F3D20A4-80B4-4590-93AC-23046A87A02D}">
      <dgm:prSet/>
      <dgm:spPr/>
      <dgm:t>
        <a:bodyPr/>
        <a:lstStyle/>
        <a:p>
          <a:endParaRPr lang="es-EC" sz="1000"/>
        </a:p>
      </dgm:t>
    </dgm:pt>
    <dgm:pt modelId="{AE597FD7-8234-4E3A-AB55-A716BA1A6736}" type="sibTrans" cxnId="{3F3D20A4-80B4-4590-93AC-23046A87A02D}">
      <dgm:prSet/>
      <dgm:spPr/>
      <dgm:t>
        <a:bodyPr/>
        <a:lstStyle/>
        <a:p>
          <a:endParaRPr lang="es-EC" sz="1000"/>
        </a:p>
      </dgm:t>
    </dgm:pt>
    <dgm:pt modelId="{563CF95B-97D0-4732-AF74-8718D20AABF1}">
      <dgm:prSet phldrT="[Texto]" custT="1"/>
      <dgm:spPr>
        <a:solidFill>
          <a:srgbClr val="0070C0">
            <a:alpha val="50000"/>
          </a:srgbClr>
        </a:solidFill>
      </dgm:spPr>
      <dgm:t>
        <a:bodyPr/>
        <a:lstStyle/>
        <a:p>
          <a:pPr algn="l"/>
          <a:r>
            <a:rPr lang="es-ES" sz="1100" dirty="0">
              <a:latin typeface="+mj-lt"/>
            </a:rPr>
            <a:t>Apoyar en la transformación</a:t>
          </a:r>
          <a:br>
            <a:rPr lang="es-ES" sz="1100" dirty="0">
              <a:latin typeface="+mj-lt"/>
            </a:rPr>
          </a:br>
          <a:r>
            <a:rPr lang="es-ES" sz="1100" dirty="0">
              <a:latin typeface="+mj-lt"/>
            </a:rPr>
            <a:t>de Quito en un DTI</a:t>
          </a:r>
          <a:endParaRPr lang="es-EC" sz="1100" dirty="0">
            <a:latin typeface="+mj-lt"/>
          </a:endParaRPr>
        </a:p>
      </dgm:t>
    </dgm:pt>
    <dgm:pt modelId="{6748067F-EA6C-4C6A-AFB8-93651C4FEE2F}" type="parTrans" cxnId="{762AF157-D835-4607-ABA4-BB501077EF4F}">
      <dgm:prSet/>
      <dgm:spPr/>
      <dgm:t>
        <a:bodyPr/>
        <a:lstStyle/>
        <a:p>
          <a:endParaRPr lang="es-EC" sz="1000"/>
        </a:p>
      </dgm:t>
    </dgm:pt>
    <dgm:pt modelId="{7EF140D4-047C-4961-9703-391FD1CA7D1B}" type="sibTrans" cxnId="{762AF157-D835-4607-ABA4-BB501077EF4F}">
      <dgm:prSet/>
      <dgm:spPr/>
      <dgm:t>
        <a:bodyPr/>
        <a:lstStyle/>
        <a:p>
          <a:endParaRPr lang="es-EC" sz="1000"/>
        </a:p>
      </dgm:t>
    </dgm:pt>
    <dgm:pt modelId="{C666DF7D-D808-4B57-B830-B55DB16B7758}" type="pres">
      <dgm:prSet presAssocID="{3F9636C9-10B7-4C75-ADF7-576CC4A957C8}" presName="Name0" presStyleCnt="0">
        <dgm:presLayoutVars>
          <dgm:chMax val="7"/>
          <dgm:chPref val="7"/>
          <dgm:dir/>
        </dgm:presLayoutVars>
      </dgm:prSet>
      <dgm:spPr/>
    </dgm:pt>
    <dgm:pt modelId="{796DA1B2-2A0F-47F8-8457-C9C88FC9CAE9}" type="pres">
      <dgm:prSet presAssocID="{3F9636C9-10B7-4C75-ADF7-576CC4A957C8}" presName="Name1" presStyleCnt="0"/>
      <dgm:spPr/>
    </dgm:pt>
    <dgm:pt modelId="{D1888EF8-7DE5-4888-BB08-FCFB46011357}" type="pres">
      <dgm:prSet presAssocID="{3F9636C9-10B7-4C75-ADF7-576CC4A957C8}" presName="cycle" presStyleCnt="0"/>
      <dgm:spPr/>
    </dgm:pt>
    <dgm:pt modelId="{F3DBF24F-3182-4CD6-B0F1-46E4C7890F8D}" type="pres">
      <dgm:prSet presAssocID="{3F9636C9-10B7-4C75-ADF7-576CC4A957C8}" presName="srcNode" presStyleLbl="node1" presStyleIdx="0" presStyleCnt="4"/>
      <dgm:spPr/>
    </dgm:pt>
    <dgm:pt modelId="{58C0D7E2-2557-43BF-9372-540835BFA5FA}" type="pres">
      <dgm:prSet presAssocID="{3F9636C9-10B7-4C75-ADF7-576CC4A957C8}" presName="conn" presStyleLbl="parChTrans1D2" presStyleIdx="0" presStyleCnt="1"/>
      <dgm:spPr/>
    </dgm:pt>
    <dgm:pt modelId="{E9847E53-0D5C-48E1-B1EF-46137C03B573}" type="pres">
      <dgm:prSet presAssocID="{3F9636C9-10B7-4C75-ADF7-576CC4A957C8}" presName="extraNode" presStyleLbl="node1" presStyleIdx="0" presStyleCnt="4"/>
      <dgm:spPr/>
    </dgm:pt>
    <dgm:pt modelId="{EFD2C618-84C0-44B5-973C-424E1FCAD886}" type="pres">
      <dgm:prSet presAssocID="{3F9636C9-10B7-4C75-ADF7-576CC4A957C8}" presName="dstNode" presStyleLbl="node1" presStyleIdx="0" presStyleCnt="4"/>
      <dgm:spPr/>
    </dgm:pt>
    <dgm:pt modelId="{F0DB2D56-3CCE-4FCC-9D3C-6B9D79D38C32}" type="pres">
      <dgm:prSet presAssocID="{45A6E724-2891-4A6E-8353-211D18D5FD73}" presName="text_1" presStyleLbl="node1" presStyleIdx="0" presStyleCnt="4" custScaleX="99246" custScaleY="95287">
        <dgm:presLayoutVars>
          <dgm:bulletEnabled val="1"/>
        </dgm:presLayoutVars>
      </dgm:prSet>
      <dgm:spPr/>
    </dgm:pt>
    <dgm:pt modelId="{554D979D-31E7-42FF-B717-FB38BCBC5FD5}" type="pres">
      <dgm:prSet presAssocID="{45A6E724-2891-4A6E-8353-211D18D5FD73}" presName="accent_1" presStyleCnt="0"/>
      <dgm:spPr/>
    </dgm:pt>
    <dgm:pt modelId="{94BBBCA0-4497-4F3F-8836-5E8CDFB104A1}" type="pres">
      <dgm:prSet presAssocID="{45A6E724-2891-4A6E-8353-211D18D5FD73}" presName="accentRepeatNode" presStyleLbl="solidFgAcc1" presStyleIdx="0" presStyleCnt="4"/>
      <dgm:spPr/>
    </dgm:pt>
    <dgm:pt modelId="{BFE0D090-BBC1-44C0-9E3A-3951A2F8690F}" type="pres">
      <dgm:prSet presAssocID="{857F60E8-C91C-4193-B28A-A3786C5FB4D1}" presName="text_2" presStyleLbl="node1" presStyleIdx="1" presStyleCnt="4" custScaleY="98673">
        <dgm:presLayoutVars>
          <dgm:bulletEnabled val="1"/>
        </dgm:presLayoutVars>
      </dgm:prSet>
      <dgm:spPr/>
    </dgm:pt>
    <dgm:pt modelId="{4103DD45-E045-4B32-B0DB-2DCF0F946C41}" type="pres">
      <dgm:prSet presAssocID="{857F60E8-C91C-4193-B28A-A3786C5FB4D1}" presName="accent_2" presStyleCnt="0"/>
      <dgm:spPr/>
    </dgm:pt>
    <dgm:pt modelId="{2CDAD2C9-5BFA-4B12-A4F4-8342D1AE24B6}" type="pres">
      <dgm:prSet presAssocID="{857F60E8-C91C-4193-B28A-A3786C5FB4D1}" presName="accentRepeatNode" presStyleLbl="solidFgAcc1" presStyleIdx="1" presStyleCnt="4"/>
      <dgm:spPr/>
    </dgm:pt>
    <dgm:pt modelId="{24E865BD-5A8A-426A-99CB-C41A29C48DEA}" type="pres">
      <dgm:prSet presAssocID="{5044F272-D50B-427A-B53C-60AAAC836E4E}" presName="text_3" presStyleLbl="node1" presStyleIdx="2" presStyleCnt="4">
        <dgm:presLayoutVars>
          <dgm:bulletEnabled val="1"/>
        </dgm:presLayoutVars>
      </dgm:prSet>
      <dgm:spPr/>
    </dgm:pt>
    <dgm:pt modelId="{F38440D3-F295-4872-842A-6214EBB281C0}" type="pres">
      <dgm:prSet presAssocID="{5044F272-D50B-427A-B53C-60AAAC836E4E}" presName="accent_3" presStyleCnt="0"/>
      <dgm:spPr/>
    </dgm:pt>
    <dgm:pt modelId="{79625D45-B4AE-4E77-9BCE-6BF7690B0FD4}" type="pres">
      <dgm:prSet presAssocID="{5044F272-D50B-427A-B53C-60AAAC836E4E}" presName="accentRepeatNode" presStyleLbl="solidFgAcc1" presStyleIdx="2" presStyleCnt="4"/>
      <dgm:spPr/>
    </dgm:pt>
    <dgm:pt modelId="{5D0961BD-E28B-4B21-BE45-C31D3CAB5064}" type="pres">
      <dgm:prSet presAssocID="{563CF95B-97D0-4732-AF74-8718D20AABF1}" presName="text_4" presStyleLbl="node1" presStyleIdx="3" presStyleCnt="4">
        <dgm:presLayoutVars>
          <dgm:bulletEnabled val="1"/>
        </dgm:presLayoutVars>
      </dgm:prSet>
      <dgm:spPr/>
    </dgm:pt>
    <dgm:pt modelId="{332E4A2F-0037-423B-A2FD-355993F5DAF7}" type="pres">
      <dgm:prSet presAssocID="{563CF95B-97D0-4732-AF74-8718D20AABF1}" presName="accent_4" presStyleCnt="0"/>
      <dgm:spPr/>
    </dgm:pt>
    <dgm:pt modelId="{477893CF-EA6F-485B-AFF7-255430399119}" type="pres">
      <dgm:prSet presAssocID="{563CF95B-97D0-4732-AF74-8718D20AABF1}" presName="accentRepeatNode" presStyleLbl="solidFgAcc1" presStyleIdx="3" presStyleCnt="4"/>
      <dgm:spPr/>
    </dgm:pt>
  </dgm:ptLst>
  <dgm:cxnLst>
    <dgm:cxn modelId="{6B63E901-AEE6-4ED7-964A-5756B180E35F}" type="presOf" srcId="{3F9636C9-10B7-4C75-ADF7-576CC4A957C8}" destId="{C666DF7D-D808-4B57-B830-B55DB16B7758}" srcOrd="0" destOrd="0" presId="urn:microsoft.com/office/officeart/2008/layout/VerticalCurvedList"/>
    <dgm:cxn modelId="{CEBB1206-4AFF-4E90-A1C5-93101B921788}" srcId="{3F9636C9-10B7-4C75-ADF7-576CC4A957C8}" destId="{857F60E8-C91C-4193-B28A-A3786C5FB4D1}" srcOrd="1" destOrd="0" parTransId="{B03191FF-576F-4577-B72E-B0AC5094E715}" sibTransId="{5A7A51BB-ED06-4420-82FE-D790FC1936AC}"/>
    <dgm:cxn modelId="{9F64FA09-86F9-4B17-8167-C57FC6F46F62}" type="presOf" srcId="{563CF95B-97D0-4732-AF74-8718D20AABF1}" destId="{5D0961BD-E28B-4B21-BE45-C31D3CAB5064}" srcOrd="0" destOrd="0" presId="urn:microsoft.com/office/officeart/2008/layout/VerticalCurvedList"/>
    <dgm:cxn modelId="{A7A1E212-A307-4928-B8F5-59FB062DE5E5}" type="presOf" srcId="{45A6E724-2891-4A6E-8353-211D18D5FD73}" destId="{F0DB2D56-3CCE-4FCC-9D3C-6B9D79D38C32}" srcOrd="0" destOrd="0" presId="urn:microsoft.com/office/officeart/2008/layout/VerticalCurvedList"/>
    <dgm:cxn modelId="{1B85953F-A17C-4EF4-B7FA-9992D28256ED}" type="presOf" srcId="{6BA74495-EE9D-46FB-9F64-595073983225}" destId="{58C0D7E2-2557-43BF-9372-540835BFA5FA}" srcOrd="0" destOrd="0" presId="urn:microsoft.com/office/officeart/2008/layout/VerticalCurvedList"/>
    <dgm:cxn modelId="{A685FF47-975D-4EC4-9B37-4B3CEB7CE0CB}" type="presOf" srcId="{857F60E8-C91C-4193-B28A-A3786C5FB4D1}" destId="{BFE0D090-BBC1-44C0-9E3A-3951A2F8690F}" srcOrd="0" destOrd="0" presId="urn:microsoft.com/office/officeart/2008/layout/VerticalCurvedList"/>
    <dgm:cxn modelId="{2519E248-8F8A-47B0-8FE6-A19D64F34E0A}" type="presOf" srcId="{5044F272-D50B-427A-B53C-60AAAC836E4E}" destId="{24E865BD-5A8A-426A-99CB-C41A29C48DEA}" srcOrd="0" destOrd="0" presId="urn:microsoft.com/office/officeart/2008/layout/VerticalCurvedList"/>
    <dgm:cxn modelId="{762AF157-D835-4607-ABA4-BB501077EF4F}" srcId="{3F9636C9-10B7-4C75-ADF7-576CC4A957C8}" destId="{563CF95B-97D0-4732-AF74-8718D20AABF1}" srcOrd="3" destOrd="0" parTransId="{6748067F-EA6C-4C6A-AFB8-93651C4FEE2F}" sibTransId="{7EF140D4-047C-4961-9703-391FD1CA7D1B}"/>
    <dgm:cxn modelId="{3F3D20A4-80B4-4590-93AC-23046A87A02D}" srcId="{3F9636C9-10B7-4C75-ADF7-576CC4A957C8}" destId="{5044F272-D50B-427A-B53C-60AAAC836E4E}" srcOrd="2" destOrd="0" parTransId="{C57ADF04-C8A0-4A8C-9ADD-2D4CFCF25C1E}" sibTransId="{AE597FD7-8234-4E3A-AB55-A716BA1A6736}"/>
    <dgm:cxn modelId="{C51057C5-FFEB-416C-910E-41939E522E92}" srcId="{3F9636C9-10B7-4C75-ADF7-576CC4A957C8}" destId="{45A6E724-2891-4A6E-8353-211D18D5FD73}" srcOrd="0" destOrd="0" parTransId="{D309E45A-0965-498E-B281-3198A53066F6}" sibTransId="{6BA74495-EE9D-46FB-9F64-595073983225}"/>
    <dgm:cxn modelId="{801D3BEB-8137-499A-B81D-AC658C55249B}" type="presParOf" srcId="{C666DF7D-D808-4B57-B830-B55DB16B7758}" destId="{796DA1B2-2A0F-47F8-8457-C9C88FC9CAE9}" srcOrd="0" destOrd="0" presId="urn:microsoft.com/office/officeart/2008/layout/VerticalCurvedList"/>
    <dgm:cxn modelId="{57063522-01C7-4F2B-8B6D-D709BFB34B10}" type="presParOf" srcId="{796DA1B2-2A0F-47F8-8457-C9C88FC9CAE9}" destId="{D1888EF8-7DE5-4888-BB08-FCFB46011357}" srcOrd="0" destOrd="0" presId="urn:microsoft.com/office/officeart/2008/layout/VerticalCurvedList"/>
    <dgm:cxn modelId="{857902F1-BD67-478B-81D7-6157D1ABE518}" type="presParOf" srcId="{D1888EF8-7DE5-4888-BB08-FCFB46011357}" destId="{F3DBF24F-3182-4CD6-B0F1-46E4C7890F8D}" srcOrd="0" destOrd="0" presId="urn:microsoft.com/office/officeart/2008/layout/VerticalCurvedList"/>
    <dgm:cxn modelId="{796ECCE0-B2DF-4CC6-A9BD-0B2109F8EE69}" type="presParOf" srcId="{D1888EF8-7DE5-4888-BB08-FCFB46011357}" destId="{58C0D7E2-2557-43BF-9372-540835BFA5FA}" srcOrd="1" destOrd="0" presId="urn:microsoft.com/office/officeart/2008/layout/VerticalCurvedList"/>
    <dgm:cxn modelId="{472DD72C-0FB6-42B3-93EC-95AA6CF1C9A0}" type="presParOf" srcId="{D1888EF8-7DE5-4888-BB08-FCFB46011357}" destId="{E9847E53-0D5C-48E1-B1EF-46137C03B573}" srcOrd="2" destOrd="0" presId="urn:microsoft.com/office/officeart/2008/layout/VerticalCurvedList"/>
    <dgm:cxn modelId="{F17ABBFF-7EEC-4415-AFAC-BF2329A9D67F}" type="presParOf" srcId="{D1888EF8-7DE5-4888-BB08-FCFB46011357}" destId="{EFD2C618-84C0-44B5-973C-424E1FCAD886}" srcOrd="3" destOrd="0" presId="urn:microsoft.com/office/officeart/2008/layout/VerticalCurvedList"/>
    <dgm:cxn modelId="{04E4B38A-96E9-4E5D-8BDD-13D9AC301B9C}" type="presParOf" srcId="{796DA1B2-2A0F-47F8-8457-C9C88FC9CAE9}" destId="{F0DB2D56-3CCE-4FCC-9D3C-6B9D79D38C32}" srcOrd="1" destOrd="0" presId="urn:microsoft.com/office/officeart/2008/layout/VerticalCurvedList"/>
    <dgm:cxn modelId="{C5B41609-CD3E-4390-9204-1F4153186A6D}" type="presParOf" srcId="{796DA1B2-2A0F-47F8-8457-C9C88FC9CAE9}" destId="{554D979D-31E7-42FF-B717-FB38BCBC5FD5}" srcOrd="2" destOrd="0" presId="urn:microsoft.com/office/officeart/2008/layout/VerticalCurvedList"/>
    <dgm:cxn modelId="{6918CD73-AFA9-416C-A3CF-86ECB9A86183}" type="presParOf" srcId="{554D979D-31E7-42FF-B717-FB38BCBC5FD5}" destId="{94BBBCA0-4497-4F3F-8836-5E8CDFB104A1}" srcOrd="0" destOrd="0" presId="urn:microsoft.com/office/officeart/2008/layout/VerticalCurvedList"/>
    <dgm:cxn modelId="{64A2C5BA-265C-4FE0-9AFE-599A73CB718C}" type="presParOf" srcId="{796DA1B2-2A0F-47F8-8457-C9C88FC9CAE9}" destId="{BFE0D090-BBC1-44C0-9E3A-3951A2F8690F}" srcOrd="3" destOrd="0" presId="urn:microsoft.com/office/officeart/2008/layout/VerticalCurvedList"/>
    <dgm:cxn modelId="{0AA00BAD-27E5-4C27-BCB5-528681B7838C}" type="presParOf" srcId="{796DA1B2-2A0F-47F8-8457-C9C88FC9CAE9}" destId="{4103DD45-E045-4B32-B0DB-2DCF0F946C41}" srcOrd="4" destOrd="0" presId="urn:microsoft.com/office/officeart/2008/layout/VerticalCurvedList"/>
    <dgm:cxn modelId="{A3B73D0F-34D9-48B1-9DA5-3AD07A85573C}" type="presParOf" srcId="{4103DD45-E045-4B32-B0DB-2DCF0F946C41}" destId="{2CDAD2C9-5BFA-4B12-A4F4-8342D1AE24B6}" srcOrd="0" destOrd="0" presId="urn:microsoft.com/office/officeart/2008/layout/VerticalCurvedList"/>
    <dgm:cxn modelId="{CF086FE4-7A33-459D-98F0-6AAF930386FB}" type="presParOf" srcId="{796DA1B2-2A0F-47F8-8457-C9C88FC9CAE9}" destId="{24E865BD-5A8A-426A-99CB-C41A29C48DEA}" srcOrd="5" destOrd="0" presId="urn:microsoft.com/office/officeart/2008/layout/VerticalCurvedList"/>
    <dgm:cxn modelId="{460DB1EA-D4F8-4AED-A491-E38C24406413}" type="presParOf" srcId="{796DA1B2-2A0F-47F8-8457-C9C88FC9CAE9}" destId="{F38440D3-F295-4872-842A-6214EBB281C0}" srcOrd="6" destOrd="0" presId="urn:microsoft.com/office/officeart/2008/layout/VerticalCurvedList"/>
    <dgm:cxn modelId="{1219F168-6CB1-497D-BCD0-83578B07D751}" type="presParOf" srcId="{F38440D3-F295-4872-842A-6214EBB281C0}" destId="{79625D45-B4AE-4E77-9BCE-6BF7690B0FD4}" srcOrd="0" destOrd="0" presId="urn:microsoft.com/office/officeart/2008/layout/VerticalCurvedList"/>
    <dgm:cxn modelId="{33239920-71FD-474F-8DED-1B8F5A7EC303}" type="presParOf" srcId="{796DA1B2-2A0F-47F8-8457-C9C88FC9CAE9}" destId="{5D0961BD-E28B-4B21-BE45-C31D3CAB5064}" srcOrd="7" destOrd="0" presId="urn:microsoft.com/office/officeart/2008/layout/VerticalCurvedList"/>
    <dgm:cxn modelId="{CBA1DA96-6507-4BC7-9400-47D81F9DE1BA}" type="presParOf" srcId="{796DA1B2-2A0F-47F8-8457-C9C88FC9CAE9}" destId="{332E4A2F-0037-423B-A2FD-355993F5DAF7}" srcOrd="8" destOrd="0" presId="urn:microsoft.com/office/officeart/2008/layout/VerticalCurvedList"/>
    <dgm:cxn modelId="{560F4DF9-46D3-45E1-A32E-017FFF68B029}" type="presParOf" srcId="{332E4A2F-0037-423B-A2FD-355993F5DAF7}" destId="{477893CF-EA6F-485B-AFF7-25543039911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0D7E2-2557-43BF-9372-540835BFA5FA}">
      <dsp:nvSpPr>
        <dsp:cNvPr id="0" name=""/>
        <dsp:cNvSpPr/>
      </dsp:nvSpPr>
      <dsp:spPr>
        <a:xfrm>
          <a:off x="-3268657" y="-503796"/>
          <a:ext cx="3905245" cy="3905245"/>
        </a:xfrm>
        <a:prstGeom prst="blockArc">
          <a:avLst>
            <a:gd name="adj1" fmla="val 18900000"/>
            <a:gd name="adj2" fmla="val 2700000"/>
            <a:gd name="adj3" fmla="val 553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AE8358-47CA-4996-862A-AF8DA21CED38}">
      <dsp:nvSpPr>
        <dsp:cNvPr id="0" name=""/>
        <dsp:cNvSpPr/>
      </dsp:nvSpPr>
      <dsp:spPr>
        <a:xfrm>
          <a:off x="421119" y="462600"/>
          <a:ext cx="3635912" cy="72699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7067" tIns="35560" rIns="35560" bIns="3556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+mj-lt"/>
            </a:rPr>
            <a:t>Sistema de Información Turística Urbano – Rural del Distrito Metropolitano de Quito.</a:t>
          </a:r>
          <a:endParaRPr lang="es-EC" sz="1400" kern="1200" dirty="0">
            <a:latin typeface="+mj-lt"/>
          </a:endParaRPr>
        </a:p>
      </dsp:txBody>
      <dsp:txXfrm>
        <a:off x="421119" y="462600"/>
        <a:ext cx="3635912" cy="726991"/>
      </dsp:txXfrm>
    </dsp:sp>
    <dsp:sp modelId="{6AE22D26-C72F-4B74-B505-BD56EA79F8EA}">
      <dsp:nvSpPr>
        <dsp:cNvPr id="0" name=""/>
        <dsp:cNvSpPr/>
      </dsp:nvSpPr>
      <dsp:spPr>
        <a:xfrm>
          <a:off x="161641" y="485760"/>
          <a:ext cx="711267" cy="68419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3B204-F614-497B-A091-B6E5A87420EF}">
      <dsp:nvSpPr>
        <dsp:cNvPr id="0" name=""/>
        <dsp:cNvSpPr/>
      </dsp:nvSpPr>
      <dsp:spPr>
        <a:xfrm>
          <a:off x="470203" y="1825683"/>
          <a:ext cx="3563877" cy="47250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706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Servicio de  Inteligencia Turística basada en </a:t>
          </a:r>
          <a:r>
            <a:rPr lang="es-ES" sz="1600" kern="1200" dirty="0" err="1"/>
            <a:t>big</a:t>
          </a:r>
          <a:r>
            <a:rPr lang="es-ES" sz="1600" kern="1200" dirty="0"/>
            <a:t> data.</a:t>
          </a:r>
          <a:endParaRPr lang="es-EC" sz="1600" kern="1200" dirty="0"/>
        </a:p>
      </dsp:txBody>
      <dsp:txXfrm>
        <a:off x="470203" y="1825683"/>
        <a:ext cx="3563877" cy="472509"/>
      </dsp:txXfrm>
    </dsp:sp>
    <dsp:sp modelId="{D9DB3F3A-8511-4EA7-949C-463BB99AEC9C}">
      <dsp:nvSpPr>
        <dsp:cNvPr id="0" name=""/>
        <dsp:cNvSpPr/>
      </dsp:nvSpPr>
      <dsp:spPr>
        <a:xfrm>
          <a:off x="161160" y="1727549"/>
          <a:ext cx="712230" cy="684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461707"/>
              <a:satOff val="25251"/>
              <a:lumOff val="407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0D7E2-2557-43BF-9372-540835BFA5FA}">
      <dsp:nvSpPr>
        <dsp:cNvPr id="0" name=""/>
        <dsp:cNvSpPr/>
      </dsp:nvSpPr>
      <dsp:spPr>
        <a:xfrm>
          <a:off x="-4105880" y="-630149"/>
          <a:ext cx="4892566" cy="4892566"/>
        </a:xfrm>
        <a:prstGeom prst="blockArc">
          <a:avLst>
            <a:gd name="adj1" fmla="val 18900000"/>
            <a:gd name="adj2" fmla="val 2700000"/>
            <a:gd name="adj3" fmla="val 441"/>
          </a:avLst>
        </a:pr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DB2D56-3CCE-4FCC-9D3C-6B9D79D38C32}">
      <dsp:nvSpPr>
        <dsp:cNvPr id="0" name=""/>
        <dsp:cNvSpPr/>
      </dsp:nvSpPr>
      <dsp:spPr>
        <a:xfrm>
          <a:off x="424096" y="292416"/>
          <a:ext cx="3130849" cy="532452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538" tIns="27940" rIns="27940" bIns="2794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latin typeface="+mj-lt"/>
            </a:rPr>
            <a:t>Proveer información actualizada y georreferenciada sobre la actividad</a:t>
          </a:r>
          <a:br>
            <a:rPr lang="es-EC" sz="1050" kern="1200" dirty="0">
              <a:latin typeface="+mj-lt"/>
            </a:rPr>
          </a:br>
          <a:r>
            <a:rPr lang="es-EC" sz="1050" kern="1200" dirty="0">
              <a:latin typeface="+mj-lt"/>
            </a:rPr>
            <a:t>turística en el DMQ.</a:t>
          </a:r>
        </a:p>
      </dsp:txBody>
      <dsp:txXfrm>
        <a:off x="424096" y="292416"/>
        <a:ext cx="3130849" cy="532452"/>
      </dsp:txXfrm>
    </dsp:sp>
    <dsp:sp modelId="{94BBBCA0-4497-4F3F-8836-5E8CDFB104A1}">
      <dsp:nvSpPr>
        <dsp:cNvPr id="0" name=""/>
        <dsp:cNvSpPr/>
      </dsp:nvSpPr>
      <dsp:spPr>
        <a:xfrm>
          <a:off x="62961" y="209400"/>
          <a:ext cx="698484" cy="69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0D090-BBC1-44C0-9E3A-3951A2F8690F}">
      <dsp:nvSpPr>
        <dsp:cNvPr id="0" name=""/>
        <dsp:cNvSpPr/>
      </dsp:nvSpPr>
      <dsp:spPr>
        <a:xfrm>
          <a:off x="732569" y="1121283"/>
          <a:ext cx="2834269" cy="551372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538" tIns="27940" rIns="27940" bIns="2794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50" kern="1200" dirty="0">
              <a:latin typeface="+mj-lt"/>
            </a:rPr>
            <a:t>Apoyar la toma de decisiones informadas por parte de los</a:t>
          </a:r>
          <a:br>
            <a:rPr lang="es-EC" sz="1050" kern="1200" dirty="0">
              <a:latin typeface="+mj-lt"/>
            </a:rPr>
          </a:br>
          <a:r>
            <a:rPr lang="es-EC" sz="1050" kern="1200" dirty="0">
              <a:latin typeface="+mj-lt"/>
            </a:rPr>
            <a:t>actores del sector turístico</a:t>
          </a:r>
        </a:p>
      </dsp:txBody>
      <dsp:txXfrm>
        <a:off x="732569" y="1121283"/>
        <a:ext cx="2834269" cy="551372"/>
      </dsp:txXfrm>
    </dsp:sp>
    <dsp:sp modelId="{2CDAD2C9-5BFA-4B12-A4F4-8342D1AE24B6}">
      <dsp:nvSpPr>
        <dsp:cNvPr id="0" name=""/>
        <dsp:cNvSpPr/>
      </dsp:nvSpPr>
      <dsp:spPr>
        <a:xfrm>
          <a:off x="383327" y="1047727"/>
          <a:ext cx="698484" cy="69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865BD-5A8A-426A-99CB-C41A29C48DEA}">
      <dsp:nvSpPr>
        <dsp:cNvPr id="0" name=""/>
        <dsp:cNvSpPr/>
      </dsp:nvSpPr>
      <dsp:spPr>
        <a:xfrm>
          <a:off x="732569" y="1955903"/>
          <a:ext cx="2834269" cy="558787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538" tIns="27940" rIns="27940" bIns="27940" numCol="1" spcCol="1270" anchor="ctr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kern="1200" dirty="0">
              <a:latin typeface="+mj-lt"/>
            </a:rPr>
            <a:t>Fomentar el desarrollo de turismo sostenible, fortaleciendo la</a:t>
          </a:r>
          <a:br>
            <a:rPr lang="es-ES" sz="1050" kern="1200" dirty="0">
              <a:latin typeface="+mj-lt"/>
            </a:rPr>
          </a:br>
          <a:r>
            <a:rPr lang="es-ES" sz="1050" kern="1200" dirty="0">
              <a:latin typeface="+mj-lt"/>
            </a:rPr>
            <a:t>Gobernanza del destino</a:t>
          </a:r>
          <a:endParaRPr lang="es-EC" sz="1050" kern="1200" dirty="0">
            <a:latin typeface="+mj-lt"/>
          </a:endParaRPr>
        </a:p>
      </dsp:txBody>
      <dsp:txXfrm>
        <a:off x="732569" y="1955903"/>
        <a:ext cx="2834269" cy="558787"/>
      </dsp:txXfrm>
    </dsp:sp>
    <dsp:sp modelId="{79625D45-B4AE-4E77-9BCE-6BF7690B0FD4}">
      <dsp:nvSpPr>
        <dsp:cNvPr id="0" name=""/>
        <dsp:cNvSpPr/>
      </dsp:nvSpPr>
      <dsp:spPr>
        <a:xfrm>
          <a:off x="383327" y="1886054"/>
          <a:ext cx="698484" cy="69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961BD-E28B-4B21-BE45-C31D3CAB5064}">
      <dsp:nvSpPr>
        <dsp:cNvPr id="0" name=""/>
        <dsp:cNvSpPr/>
      </dsp:nvSpPr>
      <dsp:spPr>
        <a:xfrm>
          <a:off x="412203" y="2794230"/>
          <a:ext cx="3154635" cy="558787"/>
        </a:xfrm>
        <a:prstGeom prst="rect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538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+mj-lt"/>
            </a:rPr>
            <a:t>Apoyar en la transformación</a:t>
          </a:r>
          <a:br>
            <a:rPr lang="es-ES" sz="1100" kern="1200" dirty="0">
              <a:latin typeface="+mj-lt"/>
            </a:rPr>
          </a:br>
          <a:r>
            <a:rPr lang="es-ES" sz="1100" kern="1200" dirty="0">
              <a:latin typeface="+mj-lt"/>
            </a:rPr>
            <a:t>de Quito en un DTI</a:t>
          </a:r>
          <a:endParaRPr lang="es-EC" sz="1100" kern="1200" dirty="0">
            <a:latin typeface="+mj-lt"/>
          </a:endParaRPr>
        </a:p>
      </dsp:txBody>
      <dsp:txXfrm>
        <a:off x="412203" y="2794230"/>
        <a:ext cx="3154635" cy="558787"/>
      </dsp:txXfrm>
    </dsp:sp>
    <dsp:sp modelId="{477893CF-EA6F-485B-AFF7-255430399119}">
      <dsp:nvSpPr>
        <dsp:cNvPr id="0" name=""/>
        <dsp:cNvSpPr/>
      </dsp:nvSpPr>
      <dsp:spPr>
        <a:xfrm>
          <a:off x="62961" y="2724381"/>
          <a:ext cx="698484" cy="6984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0.81362</cdr:x>
      <cdr:y>0.4716</cdr:y>
    </cdr:from>
    <cdr:to>
      <cdr:x>0.98421</cdr:x>
      <cdr:y>0.57875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5CCF2009-DE20-E5BB-C1C7-DC4C1574F22F}"/>
            </a:ext>
          </a:extLst>
        </cdr:cNvPr>
        <cdr:cNvSpPr txBox="1"/>
      </cdr:nvSpPr>
      <cdr:spPr>
        <a:xfrm xmlns:a="http://schemas.openxmlformats.org/drawingml/2006/main">
          <a:off x="3405669" y="1354635"/>
          <a:ext cx="714059" cy="307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C" sz="1400" b="1" kern="1200" dirty="0"/>
            <a:t>90,42%</a:t>
          </a:r>
        </a:p>
      </cdr:txBody>
    </cdr:sp>
  </cdr:relSizeAnchor>
  <cdr:relSizeAnchor xmlns:cdr="http://schemas.openxmlformats.org/drawingml/2006/chartDrawing">
    <cdr:from>
      <cdr:x>0.40298</cdr:x>
      <cdr:y>0.64423</cdr:y>
    </cdr:from>
    <cdr:to>
      <cdr:x>0.57357</cdr:x>
      <cdr:y>0.75138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F957B282-FE82-C1F2-6E51-6D76B834DC76}"/>
            </a:ext>
          </a:extLst>
        </cdr:cNvPr>
        <cdr:cNvSpPr txBox="1"/>
      </cdr:nvSpPr>
      <cdr:spPr>
        <a:xfrm xmlns:a="http://schemas.openxmlformats.org/drawingml/2006/main">
          <a:off x="1686801" y="1850484"/>
          <a:ext cx="714059" cy="307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 sz="1400" b="1" kern="1200" dirty="0"/>
            <a:t>87,12%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40F38020-BAA1-4142-4A62-8F47CB259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0B4149EE-75E7-B127-EEDD-914F0726F1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89440D72-809D-CD73-AEF2-DC623501FD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321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75887B37-536B-D15B-EBCE-275E80473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0E360978-AFB8-465D-6AC7-4B8AFE9465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7B2AB92E-99A7-C927-91EB-8F660CDC5D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0634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6D8201FB-4A75-59A7-D00E-1ABFAFC24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C832DF61-73E8-4369-D9F2-174557CCB5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F8562F33-BB24-CE13-30B0-8C072C8D02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733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6F230622-645F-080B-10CD-E4E40196F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B0D870C2-13E1-BB17-1BF8-FC9B36F1CC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>
            <a:extLst>
              <a:ext uri="{FF2B5EF4-FFF2-40B4-BE49-F238E27FC236}">
                <a16:creationId xmlns:a16="http://schemas.microsoft.com/office/drawing/2014/main" id="{A392BD6A-9728-BD27-5E55-3B93AAFF1C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34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E62DD069-FC36-6520-84AD-9CCFDC46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E4CE1E16-7A80-2C17-83A5-2C0C0B8559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6F9706E5-4B1C-782F-5431-F6163606F6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4713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E1E48174-0084-3B91-C809-A3BB4344F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72EE7194-E99A-92B8-CF87-103D4E06C1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C16A8C1D-35FF-547E-1882-5AE4847B1E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919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DB053B6B-B8DC-D580-CD12-61C4C1826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681CEA82-AB92-E463-618F-2E562C9D56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>
            <a:extLst>
              <a:ext uri="{FF2B5EF4-FFF2-40B4-BE49-F238E27FC236}">
                <a16:creationId xmlns:a16="http://schemas.microsoft.com/office/drawing/2014/main" id="{28156330-9BA5-ABE5-92A5-8475FB96AA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771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CBC74E6D-1A03-A674-599E-CFD1BEC02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A2A5E4BF-0ECE-09BB-3FF1-9A2C05505C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730A722B-E654-6ABC-C4B5-AC4A93E791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387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DABADD7F-7EBC-2172-75D7-450BD9C44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F399C550-DA37-6840-F6E7-B4747AF48F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A06636B2-831A-BCF9-2A05-07DEC1FF0B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092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412E82CA-D458-BB31-B6BB-821F6CC21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D9DCCA2B-2585-E136-57AA-6B404EA806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>
            <a:extLst>
              <a:ext uri="{FF2B5EF4-FFF2-40B4-BE49-F238E27FC236}">
                <a16:creationId xmlns:a16="http://schemas.microsoft.com/office/drawing/2014/main" id="{50650316-B463-DF53-A26A-AEC050EDE6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648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FA2A2AF9-143D-B98C-AE90-9CDBE8260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8474A053-88E9-A4A7-CE6C-C4DB9C2A28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51AAD761-DA3B-5FE4-DE47-EB19BE8CB0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4054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2DDE2490-DAD1-91D9-F288-C49BB1042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2A1184E7-4E14-57AF-8AD5-20F0CEC001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99B7B369-2006-D297-ABB5-B520AB3783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5385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A271B8C0-8313-ED66-75EF-94283D256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F7217C72-B161-5DA2-95B7-254B772E24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>
            <a:extLst>
              <a:ext uri="{FF2B5EF4-FFF2-40B4-BE49-F238E27FC236}">
                <a16:creationId xmlns:a16="http://schemas.microsoft.com/office/drawing/2014/main" id="{8272C2C1-CD5B-3F96-C922-E43CB3CE11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992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>
          <a:extLst>
            <a:ext uri="{FF2B5EF4-FFF2-40B4-BE49-F238E27FC236}">
              <a16:creationId xmlns:a16="http://schemas.microsoft.com/office/drawing/2014/main" id="{CB6F4E29-EAEF-1513-05F1-70BFA4BA2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>
            <a:extLst>
              <a:ext uri="{FF2B5EF4-FFF2-40B4-BE49-F238E27FC236}">
                <a16:creationId xmlns:a16="http://schemas.microsoft.com/office/drawing/2014/main" id="{498F37E6-95A6-54D6-D8CC-5EC0BFA04F0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>
            <a:extLst>
              <a:ext uri="{FF2B5EF4-FFF2-40B4-BE49-F238E27FC236}">
                <a16:creationId xmlns:a16="http://schemas.microsoft.com/office/drawing/2014/main" id="{97658B61-16E6-AD62-21CE-33FAE51281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2648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6E5EBA63-054D-0B1C-8557-25281423D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E6215D4E-AF61-D39B-D731-96FF7C0822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>
            <a:extLst>
              <a:ext uri="{FF2B5EF4-FFF2-40B4-BE49-F238E27FC236}">
                <a16:creationId xmlns:a16="http://schemas.microsoft.com/office/drawing/2014/main" id="{067B0982-0FCD-733B-3E0B-9BF81E7002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888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41C13B5A-2008-A0CC-090B-48227B3B6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:notes">
            <a:extLst>
              <a:ext uri="{FF2B5EF4-FFF2-40B4-BE49-F238E27FC236}">
                <a16:creationId xmlns:a16="http://schemas.microsoft.com/office/drawing/2014/main" id="{2EC33722-4060-4198-27E0-00398BB383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4:notes">
            <a:extLst>
              <a:ext uri="{FF2B5EF4-FFF2-40B4-BE49-F238E27FC236}">
                <a16:creationId xmlns:a16="http://schemas.microsoft.com/office/drawing/2014/main" id="{7001AF39-CDAC-7584-2C2F-4BF3502EEF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354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8912369D-C35B-C4C0-DEA2-AB326434C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B9306486-92E6-5BFB-521B-BCF0D7F550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>
            <a:extLst>
              <a:ext uri="{FF2B5EF4-FFF2-40B4-BE49-F238E27FC236}">
                <a16:creationId xmlns:a16="http://schemas.microsoft.com/office/drawing/2014/main" id="{728B48B6-BF00-FEAD-F937-F8F2B206FA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083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D186F-C5B2-FAB0-DED8-B128B47EA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993C2D0-C293-9FBF-B11D-D9D2AE8A4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B0040ED-1FC7-F34E-88E1-F6C0A66E5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AE2060-2952-1993-5139-70033000B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3BD6BB-6753-48B3-9B65-1A07E28F8A09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6053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E7258-EAD2-49E3-BAAC-92A98EC75653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44214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D122-F438-A0D7-8B65-6CA92C7F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93EDB91-02EE-9479-C74B-FBD564E43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1FE9B719-C010-10E2-C220-026D9B61A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67BFF5-8EE7-61DC-38D0-2F4670807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E7258-EAD2-49E3-BAAC-92A98EC75653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66091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1AA42-60FB-B0E7-050F-CB5DC33D3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DB94D2B-AA6C-2D0E-0010-AED01B5B7D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4632E4C-F997-BC0C-D493-6053D1FC4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E95024-7A6F-1420-FBF0-6F6CB226B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E7258-EAD2-49E3-BAAC-92A98EC75653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5745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>
          <a:extLst>
            <a:ext uri="{FF2B5EF4-FFF2-40B4-BE49-F238E27FC236}">
              <a16:creationId xmlns:a16="http://schemas.microsoft.com/office/drawing/2014/main" id="{6FD2336A-568B-1CFA-649A-27673CFE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D337781F-2DC7-4EFB-BF35-0CBF48549E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>
            <a:extLst>
              <a:ext uri="{FF2B5EF4-FFF2-40B4-BE49-F238E27FC236}">
                <a16:creationId xmlns:a16="http://schemas.microsoft.com/office/drawing/2014/main" id="{548A8859-2974-91CA-481B-4A6B4E1405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14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FF5FD9-7232-767D-0CD7-FF472C060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4C1B7A-4A80-E34F-D60A-611371A2D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B60AF-AA51-60BA-93B6-8A1B5C34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9580A-96E3-4720-B3A1-C6037A66C228}" type="datetimeFigureOut">
              <a:rPr lang="es-EC" smtClean="0"/>
              <a:t>17/7/2025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47ABD7-CB38-5C86-6E64-00376F51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55B922-8746-7CE0-E68B-F3FF0EBC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D1C54-6A61-4A09-B29A-3B8D2A7BC786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3368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hart" Target="../charts/chart4.xml"/><Relationship Id="rId7" Type="http://schemas.openxmlformats.org/officeDocument/2006/relationships/image" Target="../media/image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5.x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Excel_Worksheet1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10" Type="http://schemas.openxmlformats.org/officeDocument/2006/relationships/image" Target="../media/image45.emf"/><Relationship Id="rId4" Type="http://schemas.openxmlformats.org/officeDocument/2006/relationships/image" Target="../media/image9.png"/><Relationship Id="rId9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9.em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Layout" Target="../diagrams/layout2.xml"/><Relationship Id="rId1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7.png"/><Relationship Id="rId5" Type="http://schemas.openxmlformats.org/officeDocument/2006/relationships/diagramData" Target="../diagrams/data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microsoft.com/office/2007/relationships/diagramDrawing" Target="../diagrams/drawing1.xml"/><Relationship Id="rId1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hyperlink" Target="https://situr.quito-turismo.gob.ec/" TargetMode="Externa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chart" Target="../charts/chart1.xml"/><Relationship Id="rId7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../media/image26.png"/><Relationship Id="rId10" Type="http://schemas.openxmlformats.org/officeDocument/2006/relationships/image" Target="../media/image28.emf"/><Relationship Id="rId4" Type="http://schemas.microsoft.com/office/2014/relationships/chartEx" Target="../charts/chartEx1.xml"/><Relationship Id="rId9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 title="Asset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811898" cy="16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 title="Asset 2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8750" y="3712825"/>
            <a:ext cx="2631774" cy="143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 title="LOGOTIPOS-0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9307" y="2844800"/>
            <a:ext cx="5004228" cy="12706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5;p2">
            <a:extLst>
              <a:ext uri="{FF2B5EF4-FFF2-40B4-BE49-F238E27FC236}">
                <a16:creationId xmlns:a16="http://schemas.microsoft.com/office/drawing/2014/main" id="{554A06E2-FA11-1B83-982A-CDE464B8B299}"/>
              </a:ext>
            </a:extLst>
          </p:cNvPr>
          <p:cNvSpPr txBox="1"/>
          <p:nvPr/>
        </p:nvSpPr>
        <p:spPr>
          <a:xfrm>
            <a:off x="678872" y="1120457"/>
            <a:ext cx="8012545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10000"/>
            </a:pPr>
            <a:r>
              <a:rPr lang="es-EC" sz="2800" dirty="0">
                <a:solidFill>
                  <a:srgbClr val="20347D"/>
                </a:solidFill>
                <a:latin typeface="Montserrat Black"/>
              </a:rPr>
              <a:t>Empresa Pública Metropolitana de Gestión de Destino Turístico, </a:t>
            </a:r>
          </a:p>
          <a:p>
            <a:pPr lvl="0" algn="ctr">
              <a:buSzPts val="10000"/>
            </a:pPr>
            <a:r>
              <a:rPr lang="es-EC" sz="2800" dirty="0">
                <a:solidFill>
                  <a:srgbClr val="20347D"/>
                </a:solidFill>
                <a:latin typeface="Montserrat Black"/>
              </a:rPr>
              <a:t>Quito Turismo</a:t>
            </a:r>
            <a:endParaRPr sz="2800" dirty="0">
              <a:solidFill>
                <a:srgbClr val="20347D"/>
              </a:solidFill>
              <a:latin typeface="Montserrat Black"/>
              <a:sym typeface="Montserrat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9E099-AF98-FEBE-F1BD-EC05F5306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640A395A-38BB-4724-FE46-68EE0113E4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9462426"/>
              </p:ext>
            </p:extLst>
          </p:nvPr>
        </p:nvGraphicFramePr>
        <p:xfrm>
          <a:off x="3401366" y="2953896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BB51FD9A-7B22-D368-D25B-98F66EA632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612245"/>
              </p:ext>
            </p:extLst>
          </p:nvPr>
        </p:nvGraphicFramePr>
        <p:xfrm>
          <a:off x="6292625" y="2927152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uadro de texto 2">
            <a:extLst>
              <a:ext uri="{FF2B5EF4-FFF2-40B4-BE49-F238E27FC236}">
                <a16:creationId xmlns:a16="http://schemas.microsoft.com/office/drawing/2014/main" id="{538FB3FD-3936-35E1-D0AE-0BCE2BC51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546" y="1399397"/>
            <a:ext cx="2786376" cy="326509"/>
          </a:xfrm>
          <a:prstGeom prst="rect">
            <a:avLst/>
          </a:prstGeom>
          <a:solidFill>
            <a:srgbClr val="22367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Ventas del sector Turístico</a:t>
            </a:r>
            <a:endParaRPr lang="es-EC" sz="15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:a16="http://schemas.microsoft.com/office/drawing/2014/main" id="{3DC14A88-774B-DA52-9CE2-6F67EB10C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363" y="1848281"/>
            <a:ext cx="880083" cy="25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200" kern="100" dirty="0"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$ 5.162,86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050" b="1" kern="100" dirty="0"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NACIONAL</a:t>
            </a:r>
            <a:endParaRPr lang="es-EC" sz="3600" kern="100" dirty="0"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8" name="Cuadro de texto 2">
            <a:extLst>
              <a:ext uri="{FF2B5EF4-FFF2-40B4-BE49-F238E27FC236}">
                <a16:creationId xmlns:a16="http://schemas.microsoft.com/office/drawing/2014/main" id="{7B137A91-F63A-19A3-171D-DC4352FA6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747" y="1848281"/>
            <a:ext cx="957921" cy="36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200" kern="100" dirty="0"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$ 2.708,13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200" b="1" kern="100" dirty="0"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DMQ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es-ES" sz="1200" b="1" kern="100" dirty="0"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es-EC" sz="1050" b="1" kern="100" dirty="0"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Cuadro de texto 2">
            <a:extLst>
              <a:ext uri="{FF2B5EF4-FFF2-40B4-BE49-F238E27FC236}">
                <a16:creationId xmlns:a16="http://schemas.microsoft.com/office/drawing/2014/main" id="{7773E873-0597-200A-BEDC-87612FC12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236" y="1874981"/>
            <a:ext cx="957918" cy="3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100" kern="100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52,45%</a:t>
            </a: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100" b="1" kern="100" dirty="0"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rPr>
              <a:t>Ventas DMQ</a:t>
            </a:r>
            <a:endParaRPr lang="es-EC" sz="2800" kern="100" dirty="0"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endParaRPr lang="es-EC" sz="1500" b="1" kern="100" dirty="0">
              <a:solidFill>
                <a:schemeClr val="accent2">
                  <a:lumMod val="75000"/>
                </a:schemeClr>
              </a:solidFill>
              <a:latin typeface="Helvetica" panose="020B0604020202020204" pitchFamily="34" charset="0"/>
              <a:ea typeface="Aptos" panose="020B00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A3D5B1F-D8A9-1456-F78C-FF7AE570FEDC}"/>
              </a:ext>
            </a:extLst>
          </p:cNvPr>
          <p:cNvSpPr txBox="1"/>
          <p:nvPr/>
        </p:nvSpPr>
        <p:spPr>
          <a:xfrm>
            <a:off x="335652" y="4842392"/>
            <a:ext cx="33841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Fuente: Servicio de Rentas Internas – MINTUR</a:t>
            </a:r>
            <a:endParaRPr lang="es-EC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656AC01A-52C5-6997-2B27-00BEDDCDF7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230692"/>
              </p:ext>
            </p:extLst>
          </p:nvPr>
        </p:nvGraphicFramePr>
        <p:xfrm>
          <a:off x="423546" y="2571750"/>
          <a:ext cx="2786379" cy="218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oja de cálculo" r:id="rId4" imgW="3289300" imgH="3162300" progId="Excel.Sheet.12">
                  <p:embed/>
                </p:oleObj>
              </mc:Choice>
              <mc:Fallback>
                <p:oleObj name="Hoja de cálculo" r:id="rId4" imgW="3289300" imgH="3162300" progId="Excel.Sheet.12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656AC01A-52C5-6997-2B27-00BEDDCDF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546" y="2571750"/>
                        <a:ext cx="2786379" cy="2185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5B422CAD-090C-BF7F-A657-7E4477DD061A}"/>
              </a:ext>
            </a:extLst>
          </p:cNvPr>
          <p:cNvSpPr txBox="1"/>
          <p:nvPr/>
        </p:nvSpPr>
        <p:spPr>
          <a:xfrm>
            <a:off x="1042416" y="725425"/>
            <a:ext cx="5839151" cy="67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EC" sz="1050" kern="100" dirty="0">
                <a:solidFill>
                  <a:srgbClr val="223677"/>
                </a:solidFill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En 2024, la actividad turística representó aproximadamente </a:t>
            </a:r>
            <a:r>
              <a:rPr lang="es-EC" sz="1050" b="1" kern="100" dirty="0">
                <a:solidFill>
                  <a:srgbClr val="223677"/>
                </a:solidFill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2,8% del PIB nacional.</a:t>
            </a:r>
            <a:r>
              <a:rPr lang="es-EC" sz="1050" kern="100" dirty="0">
                <a:solidFill>
                  <a:srgbClr val="223677"/>
                </a:solidFill>
                <a:latin typeface="Montserrat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 La participación de Quito dentro de este porcentaje es significativa.</a:t>
            </a:r>
          </a:p>
          <a:p>
            <a:pPr>
              <a:buNone/>
            </a:pPr>
            <a:endParaRPr lang="es-EC" sz="1050" dirty="0">
              <a:solidFill>
                <a:srgbClr val="223677"/>
              </a:solidFill>
              <a:latin typeface="Montserrat" pitchFamily="2" charset="77"/>
            </a:endParaRPr>
          </a:p>
        </p:txBody>
      </p:sp>
      <p:sp>
        <p:nvSpPr>
          <p:cNvPr id="9" name="CuadroTexto 22">
            <a:extLst>
              <a:ext uri="{FF2B5EF4-FFF2-40B4-BE49-F238E27FC236}">
                <a16:creationId xmlns:a16="http://schemas.microsoft.com/office/drawing/2014/main" id="{8216EAC0-6AF6-A383-7CB5-0663B09F9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1991" y="1454326"/>
            <a:ext cx="4960580" cy="393955"/>
          </a:xfrm>
          <a:prstGeom prst="rect">
            <a:avLst/>
          </a:prstGeom>
          <a:solidFill>
            <a:srgbClr val="223677"/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Índice de satisfacción de consumos de servicios turísticos – </a:t>
            </a:r>
            <a:r>
              <a:rPr lang="es-ES" sz="16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Comparativo con </a:t>
            </a:r>
            <a:r>
              <a:rPr lang="es-ES" sz="16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Colombia y Perú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CB22FD1-6A73-3C44-229F-1EF7F9C14F04}"/>
              </a:ext>
            </a:extLst>
          </p:cNvPr>
          <p:cNvSpPr txBox="1"/>
          <p:nvPr/>
        </p:nvSpPr>
        <p:spPr>
          <a:xfrm>
            <a:off x="4079267" y="4821468"/>
            <a:ext cx="57679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Fuente: EPMGDT – Quito Turismo / Servicio de Inteligencia Turística - Mabrian</a:t>
            </a:r>
            <a:endParaRPr lang="es-EC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CA8840B-1E5D-263D-DCB4-8A12BB856F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097801"/>
              </p:ext>
            </p:extLst>
          </p:nvPr>
        </p:nvGraphicFramePr>
        <p:xfrm>
          <a:off x="4839358" y="1983907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B17E37A-56AF-1CCA-0EE6-0F4A297C71B7}"/>
              </a:ext>
            </a:extLst>
          </p:cNvPr>
          <p:cNvSpPr txBox="1"/>
          <p:nvPr/>
        </p:nvSpPr>
        <p:spPr>
          <a:xfrm>
            <a:off x="6079174" y="3162432"/>
            <a:ext cx="942033" cy="253916"/>
          </a:xfrm>
          <a:prstGeom prst="rect">
            <a:avLst/>
          </a:prstGeom>
          <a:solidFill>
            <a:srgbClr val="22367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ln w="0"/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Quito</a:t>
            </a:r>
            <a:endParaRPr lang="es-EC" sz="1050" b="1" dirty="0">
              <a:ln w="0"/>
              <a:solidFill>
                <a:schemeClr val="bg1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4FCA05-1712-74E2-B7ED-0363F10A47A9}"/>
              </a:ext>
            </a:extLst>
          </p:cNvPr>
          <p:cNvSpPr txBox="1"/>
          <p:nvPr/>
        </p:nvSpPr>
        <p:spPr>
          <a:xfrm>
            <a:off x="4590462" y="4094601"/>
            <a:ext cx="942033" cy="253916"/>
          </a:xfrm>
          <a:prstGeom prst="rect">
            <a:avLst/>
          </a:prstGeom>
          <a:solidFill>
            <a:srgbClr val="22367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ln w="0"/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Bogotá</a:t>
            </a:r>
            <a:endParaRPr lang="es-EC" sz="1050" b="1" dirty="0">
              <a:ln w="0"/>
              <a:solidFill>
                <a:schemeClr val="bg1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79FCB23-F250-B93F-FF04-78FA50B14EE7}"/>
              </a:ext>
            </a:extLst>
          </p:cNvPr>
          <p:cNvSpPr txBox="1"/>
          <p:nvPr/>
        </p:nvSpPr>
        <p:spPr>
          <a:xfrm>
            <a:off x="7493191" y="4095861"/>
            <a:ext cx="942033" cy="253916"/>
          </a:xfrm>
          <a:prstGeom prst="rect">
            <a:avLst/>
          </a:prstGeom>
          <a:solidFill>
            <a:srgbClr val="22367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050" b="1" dirty="0">
                <a:ln w="0"/>
                <a:solidFill>
                  <a:schemeClr val="bg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Lima</a:t>
            </a:r>
            <a:endParaRPr lang="es-EC" sz="1050" b="1" dirty="0">
              <a:ln w="0"/>
              <a:solidFill>
                <a:schemeClr val="bg1"/>
              </a:solidFill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4" name="Google Shape;100;p5">
            <a:extLst>
              <a:ext uri="{FF2B5EF4-FFF2-40B4-BE49-F238E27FC236}">
                <a16:creationId xmlns:a16="http://schemas.microsoft.com/office/drawing/2014/main" id="{0F70056D-2499-5EC3-3B7B-D3BE81915DC1}"/>
              </a:ext>
            </a:extLst>
          </p:cNvPr>
          <p:cNvSpPr/>
          <p:nvPr/>
        </p:nvSpPr>
        <p:spPr>
          <a:xfrm>
            <a:off x="2990336" y="220831"/>
            <a:ext cx="2729034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5">
            <a:extLst>
              <a:ext uri="{FF2B5EF4-FFF2-40B4-BE49-F238E27FC236}">
                <a16:creationId xmlns:a16="http://schemas.microsoft.com/office/drawing/2014/main" id="{0367D085-545F-5C16-5EF5-B6D513694A9A}"/>
              </a:ext>
            </a:extLst>
          </p:cNvPr>
          <p:cNvSpPr txBox="1"/>
          <p:nvPr/>
        </p:nvSpPr>
        <p:spPr>
          <a:xfrm>
            <a:off x="3064478" y="216711"/>
            <a:ext cx="272903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C" sz="1600" b="1" dirty="0">
                <a:solidFill>
                  <a:schemeClr val="lt1"/>
                </a:solidFill>
                <a:latin typeface="Montserrat SemiBold"/>
              </a:rPr>
              <a:t>Turismo en cifras</a:t>
            </a:r>
          </a:p>
        </p:txBody>
      </p:sp>
      <p:pic>
        <p:nvPicPr>
          <p:cNvPr id="5" name="Google Shape;63;p2" title="Asset 31.png">
            <a:extLst>
              <a:ext uri="{FF2B5EF4-FFF2-40B4-BE49-F238E27FC236}">
                <a16:creationId xmlns:a16="http://schemas.microsoft.com/office/drawing/2014/main" id="{1965915C-2DA1-42E9-541F-1C294D08001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1;p4">
            <a:extLst>
              <a:ext uri="{FF2B5EF4-FFF2-40B4-BE49-F238E27FC236}">
                <a16:creationId xmlns:a16="http://schemas.microsoft.com/office/drawing/2014/main" id="{3DC99935-878B-440A-CEB7-650D9A6A4BC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6824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2E249BCC-BDF1-9A98-BEB5-1604BF4465BA}"/>
              </a:ext>
            </a:extLst>
          </p:cNvPr>
          <p:cNvCxnSpPr>
            <a:cxnSpLocks/>
          </p:cNvCxnSpPr>
          <p:nvPr/>
        </p:nvCxnSpPr>
        <p:spPr>
          <a:xfrm>
            <a:off x="3640302" y="1454326"/>
            <a:ext cx="0" cy="3477920"/>
          </a:xfrm>
          <a:prstGeom prst="line">
            <a:avLst/>
          </a:prstGeom>
          <a:ln w="12700">
            <a:solidFill>
              <a:srgbClr val="223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B23482A8-A7DE-4BE3-54B5-FD6DB8A0522D}"/>
              </a:ext>
            </a:extLst>
          </p:cNvPr>
          <p:cNvCxnSpPr>
            <a:cxnSpLocks/>
          </p:cNvCxnSpPr>
          <p:nvPr/>
        </p:nvCxnSpPr>
        <p:spPr>
          <a:xfrm>
            <a:off x="2273416" y="1887959"/>
            <a:ext cx="0" cy="487596"/>
          </a:xfrm>
          <a:prstGeom prst="line">
            <a:avLst/>
          </a:prstGeom>
          <a:ln w="12700">
            <a:solidFill>
              <a:srgbClr val="223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45C8CA77-346D-05AA-5710-7ED0EF4ED867}"/>
              </a:ext>
            </a:extLst>
          </p:cNvPr>
          <p:cNvCxnSpPr>
            <a:cxnSpLocks/>
          </p:cNvCxnSpPr>
          <p:nvPr/>
        </p:nvCxnSpPr>
        <p:spPr>
          <a:xfrm>
            <a:off x="1161054" y="1925666"/>
            <a:ext cx="0" cy="487596"/>
          </a:xfrm>
          <a:prstGeom prst="line">
            <a:avLst/>
          </a:prstGeom>
          <a:ln w="12700">
            <a:solidFill>
              <a:srgbClr val="223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68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C7D3D07E-58EF-2D0E-AFEA-5468B123BD24}"/>
              </a:ext>
            </a:extLst>
          </p:cNvPr>
          <p:cNvGrpSpPr/>
          <p:nvPr/>
        </p:nvGrpSpPr>
        <p:grpSpPr>
          <a:xfrm>
            <a:off x="1797523" y="939226"/>
            <a:ext cx="7147096" cy="1661295"/>
            <a:chOff x="797442" y="584790"/>
            <a:chExt cx="9856381" cy="306217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642C256-3CB5-79F6-F554-3D5BBD50B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368" t="31473" r="12789" b="23876"/>
            <a:stretch>
              <a:fillRect/>
            </a:stretch>
          </p:blipFill>
          <p:spPr>
            <a:xfrm>
              <a:off x="797442" y="584790"/>
              <a:ext cx="9856381" cy="306217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1795FAE6-09F5-2506-EE2B-17853B9C08BE}"/>
                </a:ext>
              </a:extLst>
            </p:cNvPr>
            <p:cNvSpPr txBox="1"/>
            <p:nvPr/>
          </p:nvSpPr>
          <p:spPr>
            <a:xfrm>
              <a:off x="1658690" y="3264479"/>
              <a:ext cx="754912" cy="35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38" dirty="0">
                  <a:solidFill>
                    <a:schemeClr val="bg1">
                      <a:lumMod val="50000"/>
                    </a:schemeClr>
                  </a:solidFill>
                </a:rPr>
                <a:t>2017</a:t>
              </a:r>
              <a:endParaRPr lang="es-EC" sz="938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84F73DB1-048A-0566-5FA6-D31FB764C36E}"/>
                </a:ext>
              </a:extLst>
            </p:cNvPr>
            <p:cNvSpPr txBox="1"/>
            <p:nvPr/>
          </p:nvSpPr>
          <p:spPr>
            <a:xfrm>
              <a:off x="3969495" y="3257383"/>
              <a:ext cx="754912" cy="35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38" dirty="0">
                  <a:solidFill>
                    <a:schemeClr val="bg1">
                      <a:lumMod val="50000"/>
                    </a:schemeClr>
                  </a:solidFill>
                </a:rPr>
                <a:t>2019</a:t>
              </a:r>
              <a:endParaRPr lang="es-EC" sz="938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C51C6377-A290-5034-4F50-FC15CDB7DC44}"/>
                </a:ext>
              </a:extLst>
            </p:cNvPr>
            <p:cNvSpPr txBox="1"/>
            <p:nvPr/>
          </p:nvSpPr>
          <p:spPr>
            <a:xfrm>
              <a:off x="6269677" y="3260921"/>
              <a:ext cx="754912" cy="35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38" dirty="0">
                  <a:solidFill>
                    <a:schemeClr val="bg1">
                      <a:lumMod val="50000"/>
                    </a:schemeClr>
                  </a:solidFill>
                </a:rPr>
                <a:t>2021</a:t>
              </a:r>
              <a:endParaRPr lang="es-EC" sz="938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FE6EE5B-E34F-1EB8-88B1-64F4ECF8676D}"/>
                </a:ext>
              </a:extLst>
            </p:cNvPr>
            <p:cNvSpPr txBox="1"/>
            <p:nvPr/>
          </p:nvSpPr>
          <p:spPr>
            <a:xfrm>
              <a:off x="8569856" y="3264458"/>
              <a:ext cx="754912" cy="351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938" dirty="0">
                  <a:solidFill>
                    <a:schemeClr val="bg1">
                      <a:lumMod val="50000"/>
                    </a:schemeClr>
                  </a:solidFill>
                </a:rPr>
                <a:t>2023</a:t>
              </a:r>
              <a:endParaRPr lang="es-EC" sz="938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Cuadro de texto 2">
            <a:extLst>
              <a:ext uri="{FF2B5EF4-FFF2-40B4-BE49-F238E27FC236}">
                <a16:creationId xmlns:a16="http://schemas.microsoft.com/office/drawing/2014/main" id="{FE4347AB-9CC2-35EC-5591-D0BE16820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88" y="944583"/>
            <a:ext cx="1172287" cy="471251"/>
          </a:xfrm>
          <a:prstGeom prst="rect">
            <a:avLst/>
          </a:prstGeom>
          <a:solidFill>
            <a:srgbClr val="223677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97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Visitantes no residentes</a:t>
            </a:r>
            <a:endParaRPr lang="es-EC" sz="975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" panose="020B0604020202020204" pitchFamily="34" charset="0"/>
              <a:ea typeface="+mj-ea"/>
              <a:cs typeface="Helvetica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DFFDA99-4CE0-D7D9-D71E-A7D1D7771D55}"/>
              </a:ext>
            </a:extLst>
          </p:cNvPr>
          <p:cNvSpPr/>
          <p:nvPr/>
        </p:nvSpPr>
        <p:spPr>
          <a:xfrm>
            <a:off x="207288" y="1554052"/>
            <a:ext cx="1172287" cy="99680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2236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611.739</a:t>
            </a:r>
            <a:endParaRPr lang="es-ES" sz="1050" b="1" dirty="0">
              <a:solidFill>
                <a:srgbClr val="22367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s-ES" sz="900" b="1" dirty="0">
                <a:solidFill>
                  <a:srgbClr val="2236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ene a dic 2024</a:t>
            </a:r>
          </a:p>
          <a:p>
            <a:pPr algn="ctr"/>
            <a:endParaRPr lang="es-ES" sz="1050" b="1" dirty="0">
              <a:solidFill>
                <a:srgbClr val="22367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s-ES" sz="1600" b="1" dirty="0">
                <a:solidFill>
                  <a:srgbClr val="2236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-9,81%</a:t>
            </a:r>
          </a:p>
          <a:p>
            <a:pPr algn="ctr"/>
            <a:r>
              <a:rPr lang="es-ES" sz="900" b="1" dirty="0">
                <a:solidFill>
                  <a:srgbClr val="22367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respecto 2023</a:t>
            </a:r>
            <a:endParaRPr lang="es-EC" sz="900" b="1" dirty="0">
              <a:solidFill>
                <a:srgbClr val="22367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9D367F2-8450-A506-DA0B-13A1F5D927B1}"/>
              </a:ext>
            </a:extLst>
          </p:cNvPr>
          <p:cNvSpPr/>
          <p:nvPr/>
        </p:nvSpPr>
        <p:spPr>
          <a:xfrm>
            <a:off x="209944" y="2689076"/>
            <a:ext cx="1169632" cy="230061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000" dirty="0">
                <a:solidFill>
                  <a:srgbClr val="2138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Corresponde a los visitantes no residentes que ingresan a Quito por vía aérea.</a:t>
            </a:r>
          </a:p>
          <a:p>
            <a:r>
              <a:rPr lang="es-ES" sz="1000" dirty="0">
                <a:solidFill>
                  <a:srgbClr val="2138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 el 2024 se emitieron varios decretos por conflicto armado interno y emergencia sector eléctrico</a:t>
            </a:r>
            <a:endParaRPr lang="es-EC" sz="1000" dirty="0">
              <a:solidFill>
                <a:srgbClr val="2138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s-EC" sz="1000" dirty="0">
              <a:solidFill>
                <a:srgbClr val="2138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56397858-CBBD-D142-4D1F-688D297155BF}"/>
              </a:ext>
            </a:extLst>
          </p:cNvPr>
          <p:cNvGrpSpPr/>
          <p:nvPr/>
        </p:nvGrpSpPr>
        <p:grpSpPr>
          <a:xfrm>
            <a:off x="1800519" y="3054096"/>
            <a:ext cx="7248795" cy="1599343"/>
            <a:chOff x="2115878" y="3700399"/>
            <a:chExt cx="9949875" cy="2732299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D95C4BE2-5129-D9B2-F74F-8FCFE21B1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40" t="13333" r="4855" b="43411"/>
            <a:stretch>
              <a:fillRect/>
            </a:stretch>
          </p:blipFill>
          <p:spPr>
            <a:xfrm>
              <a:off x="2115878" y="3700399"/>
              <a:ext cx="9949875" cy="2732299"/>
            </a:xfrm>
            <a:prstGeom prst="rect">
              <a:avLst/>
            </a:prstGeom>
          </p:spPr>
        </p:pic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26F1F6AC-097A-E2D2-93DB-FD8CFCB8C356}"/>
                </a:ext>
              </a:extLst>
            </p:cNvPr>
            <p:cNvSpPr/>
            <p:nvPr/>
          </p:nvSpPr>
          <p:spPr>
            <a:xfrm>
              <a:off x="2996625" y="4603898"/>
              <a:ext cx="882503" cy="32960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dirty="0">
                  <a:solidFill>
                    <a:srgbClr val="FF0000"/>
                  </a:solidFill>
                </a:rPr>
                <a:t>Enero 110-135 </a:t>
              </a:r>
              <a:endParaRPr lang="es-EC" sz="900" dirty="0">
                <a:solidFill>
                  <a:srgbClr val="FF0000"/>
                </a:solidFill>
              </a:endParaRPr>
            </a:p>
          </p:txBody>
        </p:sp>
        <p:sp>
          <p:nvSpPr>
            <p:cNvPr id="21" name="Flecha: hacia arriba 20">
              <a:extLst>
                <a:ext uri="{FF2B5EF4-FFF2-40B4-BE49-F238E27FC236}">
                  <a16:creationId xmlns:a16="http://schemas.microsoft.com/office/drawing/2014/main" id="{6D4DD336-9F98-AECD-6B9E-4A1FCBCB1F88}"/>
                </a:ext>
              </a:extLst>
            </p:cNvPr>
            <p:cNvSpPr/>
            <p:nvPr/>
          </p:nvSpPr>
          <p:spPr>
            <a:xfrm>
              <a:off x="3406865" y="5016347"/>
              <a:ext cx="74465" cy="73586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05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1C8AF1DC-4A5D-303F-6852-6F8ED8332E39}"/>
                </a:ext>
              </a:extLst>
            </p:cNvPr>
            <p:cNvSpPr txBox="1"/>
            <p:nvPr/>
          </p:nvSpPr>
          <p:spPr>
            <a:xfrm>
              <a:off x="2296606" y="5314014"/>
              <a:ext cx="4699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5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2023</a:t>
              </a:r>
              <a:endParaRPr lang="es-EC" sz="750" b="1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2C2F246-D193-9665-E11C-55DBF04BD164}"/>
                </a:ext>
              </a:extLst>
            </p:cNvPr>
            <p:cNvSpPr txBox="1"/>
            <p:nvPr/>
          </p:nvSpPr>
          <p:spPr>
            <a:xfrm>
              <a:off x="2299106" y="5526374"/>
              <a:ext cx="46992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750" b="1" dirty="0">
                  <a:solidFill>
                    <a:schemeClr val="accent5">
                      <a:lumMod val="75000"/>
                    </a:schemeClr>
                  </a:solidFill>
                </a:rPr>
                <a:t>2024</a:t>
              </a:r>
              <a:endParaRPr lang="es-EC" sz="75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13C0F249-9DE8-58F8-DFE4-B0D80594C4D6}"/>
                </a:ext>
              </a:extLst>
            </p:cNvPr>
            <p:cNvSpPr/>
            <p:nvPr/>
          </p:nvSpPr>
          <p:spPr>
            <a:xfrm>
              <a:off x="5330091" y="4606398"/>
              <a:ext cx="882503" cy="32960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dirty="0">
                  <a:solidFill>
                    <a:srgbClr val="FF0000"/>
                  </a:solidFill>
                </a:rPr>
                <a:t>Abril 229</a:t>
              </a:r>
              <a:endParaRPr lang="es-EC" sz="900" dirty="0">
                <a:solidFill>
                  <a:srgbClr val="FF0000"/>
                </a:solidFill>
              </a:endParaRPr>
            </a:p>
          </p:txBody>
        </p:sp>
        <p:sp>
          <p:nvSpPr>
            <p:cNvPr id="25" name="Flecha: hacia arriba 24">
              <a:extLst>
                <a:ext uri="{FF2B5EF4-FFF2-40B4-BE49-F238E27FC236}">
                  <a16:creationId xmlns:a16="http://schemas.microsoft.com/office/drawing/2014/main" id="{1F0E6735-2E47-8654-85B9-178573B48622}"/>
                </a:ext>
              </a:extLst>
            </p:cNvPr>
            <p:cNvSpPr/>
            <p:nvPr/>
          </p:nvSpPr>
          <p:spPr>
            <a:xfrm>
              <a:off x="5740331" y="5018847"/>
              <a:ext cx="74465" cy="73586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050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C6EE78BE-D1AD-D765-5534-9DCFBFAE7977}"/>
                </a:ext>
              </a:extLst>
            </p:cNvPr>
            <p:cNvSpPr/>
            <p:nvPr/>
          </p:nvSpPr>
          <p:spPr>
            <a:xfrm>
              <a:off x="8615432" y="4601403"/>
              <a:ext cx="882503" cy="329609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900" dirty="0">
                  <a:solidFill>
                    <a:srgbClr val="FF0000"/>
                  </a:solidFill>
                </a:rPr>
                <a:t>Agosto 355</a:t>
              </a:r>
              <a:endParaRPr lang="es-EC" sz="900" dirty="0">
                <a:solidFill>
                  <a:srgbClr val="FF0000"/>
                </a:solidFill>
              </a:endParaRPr>
            </a:p>
          </p:txBody>
        </p:sp>
        <p:sp>
          <p:nvSpPr>
            <p:cNvPr id="27" name="Flecha: hacia arriba 26">
              <a:extLst>
                <a:ext uri="{FF2B5EF4-FFF2-40B4-BE49-F238E27FC236}">
                  <a16:creationId xmlns:a16="http://schemas.microsoft.com/office/drawing/2014/main" id="{73EF1A7A-833C-0792-CA78-2428F717B199}"/>
                </a:ext>
              </a:extLst>
            </p:cNvPr>
            <p:cNvSpPr/>
            <p:nvPr/>
          </p:nvSpPr>
          <p:spPr>
            <a:xfrm>
              <a:off x="9025672" y="5013852"/>
              <a:ext cx="74465" cy="735867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1050"/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1B3E5FFB-A9C1-7740-3BC1-68C27C2B0A0A}"/>
              </a:ext>
            </a:extLst>
          </p:cNvPr>
          <p:cNvSpPr txBox="1"/>
          <p:nvPr/>
        </p:nvSpPr>
        <p:spPr>
          <a:xfrm>
            <a:off x="6312976" y="4862110"/>
            <a:ext cx="3510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Fuente: SITUR – Turismo en Cifras (MINTUR) </a:t>
            </a:r>
            <a:endParaRPr lang="es-EC" sz="900" dirty="0"/>
          </a:p>
        </p:txBody>
      </p:sp>
      <p:sp>
        <p:nvSpPr>
          <p:cNvPr id="4" name="Google Shape;100;p5">
            <a:extLst>
              <a:ext uri="{FF2B5EF4-FFF2-40B4-BE49-F238E27FC236}">
                <a16:creationId xmlns:a16="http://schemas.microsoft.com/office/drawing/2014/main" id="{CD360A22-CDB2-3D5A-E414-2F8BDDD47E4B}"/>
              </a:ext>
            </a:extLst>
          </p:cNvPr>
          <p:cNvSpPr/>
          <p:nvPr/>
        </p:nvSpPr>
        <p:spPr>
          <a:xfrm>
            <a:off x="2990336" y="220831"/>
            <a:ext cx="2729034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5">
            <a:extLst>
              <a:ext uri="{FF2B5EF4-FFF2-40B4-BE49-F238E27FC236}">
                <a16:creationId xmlns:a16="http://schemas.microsoft.com/office/drawing/2014/main" id="{040B9BED-57A9-6906-D5F1-454F360AF598}"/>
              </a:ext>
            </a:extLst>
          </p:cNvPr>
          <p:cNvSpPr txBox="1"/>
          <p:nvPr/>
        </p:nvSpPr>
        <p:spPr>
          <a:xfrm>
            <a:off x="3064478" y="216711"/>
            <a:ext cx="272903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C" sz="1600" b="1" dirty="0">
                <a:solidFill>
                  <a:schemeClr val="lt1"/>
                </a:solidFill>
                <a:latin typeface="Montserrat SemiBold"/>
              </a:rPr>
              <a:t>Turismo en cifras</a:t>
            </a:r>
          </a:p>
        </p:txBody>
      </p:sp>
      <p:pic>
        <p:nvPicPr>
          <p:cNvPr id="2" name="Google Shape;63;p2" title="Asset 31.png">
            <a:extLst>
              <a:ext uri="{FF2B5EF4-FFF2-40B4-BE49-F238E27FC236}">
                <a16:creationId xmlns:a16="http://schemas.microsoft.com/office/drawing/2014/main" id="{CF2A2C82-2C77-EDC6-CA67-F54F3CEE021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1;p4">
            <a:extLst>
              <a:ext uri="{FF2B5EF4-FFF2-40B4-BE49-F238E27FC236}">
                <a16:creationId xmlns:a16="http://schemas.microsoft.com/office/drawing/2014/main" id="{25E81C18-6ECD-EE76-5294-7C01F86F68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824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DF2CDD5-832C-F6C7-6536-DFCF42ABED18}"/>
              </a:ext>
            </a:extLst>
          </p:cNvPr>
          <p:cNvCxnSpPr>
            <a:cxnSpLocks/>
          </p:cNvCxnSpPr>
          <p:nvPr/>
        </p:nvCxnSpPr>
        <p:spPr>
          <a:xfrm>
            <a:off x="480224" y="2045651"/>
            <a:ext cx="587362" cy="0"/>
          </a:xfrm>
          <a:prstGeom prst="line">
            <a:avLst/>
          </a:prstGeom>
          <a:ln w="12700">
            <a:solidFill>
              <a:srgbClr val="223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2278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3CD2D044-4F1E-28BF-FF70-250DAFFB4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 title="Asset 32.png">
            <a:extLst>
              <a:ext uri="{FF2B5EF4-FFF2-40B4-BE49-F238E27FC236}">
                <a16:creationId xmlns:a16="http://schemas.microsoft.com/office/drawing/2014/main" id="{AB4FAC9B-3B16-9276-B52A-762D7CF4B1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Asset 31.png">
            <a:extLst>
              <a:ext uri="{FF2B5EF4-FFF2-40B4-BE49-F238E27FC236}">
                <a16:creationId xmlns:a16="http://schemas.microsoft.com/office/drawing/2014/main" id="{C2B3CAF9-11FB-A2C6-738A-AA6A4238637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 title="1LOGOTIPOS-06.png">
            <a:extLst>
              <a:ext uri="{FF2B5EF4-FFF2-40B4-BE49-F238E27FC236}">
                <a16:creationId xmlns:a16="http://schemas.microsoft.com/office/drawing/2014/main" id="{18504A98-9DCE-343B-F150-368C0139A1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 title="LOGO_BLANCO.png">
            <a:extLst>
              <a:ext uri="{FF2B5EF4-FFF2-40B4-BE49-F238E27FC236}">
                <a16:creationId xmlns:a16="http://schemas.microsoft.com/office/drawing/2014/main" id="{7089B909-0B20-198D-171D-F6D3044738F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10BFD78-605F-9C36-FA65-B3EAEC5FF8EE}"/>
              </a:ext>
            </a:extLst>
          </p:cNvPr>
          <p:cNvSpPr txBox="1"/>
          <p:nvPr/>
        </p:nvSpPr>
        <p:spPr>
          <a:xfrm>
            <a:off x="786003" y="3258964"/>
            <a:ext cx="7844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solidFill>
                  <a:schemeClr val="lt1"/>
                </a:solidFill>
                <a:latin typeface="Montserrat SemiBold"/>
              </a:rPr>
              <a:t>Acciones de gobernanza y</a:t>
            </a:r>
          </a:p>
          <a:p>
            <a:pPr algn="just"/>
            <a:r>
              <a:rPr lang="es-EC" sz="1800" b="1" dirty="0">
                <a:solidFill>
                  <a:schemeClr val="lt1"/>
                </a:solidFill>
                <a:latin typeface="Montserrat SemiBold"/>
              </a:rPr>
              <a:t>desarrollo de productos turístico</a:t>
            </a:r>
          </a:p>
        </p:txBody>
      </p:sp>
      <p:sp>
        <p:nvSpPr>
          <p:cNvPr id="2" name="Google Shape;76;p3">
            <a:extLst>
              <a:ext uri="{FF2B5EF4-FFF2-40B4-BE49-F238E27FC236}">
                <a16:creationId xmlns:a16="http://schemas.microsoft.com/office/drawing/2014/main" id="{6C3B695D-E176-E022-8390-7DEBE4845C97}"/>
              </a:ext>
            </a:extLst>
          </p:cNvPr>
          <p:cNvSpPr/>
          <p:nvPr/>
        </p:nvSpPr>
        <p:spPr>
          <a:xfrm>
            <a:off x="864142" y="2361523"/>
            <a:ext cx="4904722" cy="7389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9;p3">
            <a:extLst>
              <a:ext uri="{FF2B5EF4-FFF2-40B4-BE49-F238E27FC236}">
                <a16:creationId xmlns:a16="http://schemas.microsoft.com/office/drawing/2014/main" id="{D721EC3A-C2D0-4CCE-2394-8E49FCEED7FD}"/>
              </a:ext>
            </a:extLst>
          </p:cNvPr>
          <p:cNvSpPr txBox="1"/>
          <p:nvPr/>
        </p:nvSpPr>
        <p:spPr>
          <a:xfrm>
            <a:off x="1373355" y="2355356"/>
            <a:ext cx="3765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Quito Turismo</a:t>
            </a:r>
            <a:endParaRPr sz="36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4029891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A070BAC5-4CB2-F1BF-6F20-8C482955A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 title="Asset 32.png">
            <a:extLst>
              <a:ext uri="{FF2B5EF4-FFF2-40B4-BE49-F238E27FC236}">
                <a16:creationId xmlns:a16="http://schemas.microsoft.com/office/drawing/2014/main" id="{635E5EB5-2FB3-8C7E-0A03-BB87B34BD2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DA78BBF3-265D-1F10-FA10-2AC998D9FC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>
            <a:extLst>
              <a:ext uri="{FF2B5EF4-FFF2-40B4-BE49-F238E27FC236}">
                <a16:creationId xmlns:a16="http://schemas.microsoft.com/office/drawing/2014/main" id="{C5B7200C-8409-FB34-0AB3-A6E3F16F084C}"/>
              </a:ext>
            </a:extLst>
          </p:cNvPr>
          <p:cNvSpPr/>
          <p:nvPr/>
        </p:nvSpPr>
        <p:spPr>
          <a:xfrm>
            <a:off x="1247146" y="848772"/>
            <a:ext cx="5308512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>
            <a:extLst>
              <a:ext uri="{FF2B5EF4-FFF2-40B4-BE49-F238E27FC236}">
                <a16:creationId xmlns:a16="http://schemas.microsoft.com/office/drawing/2014/main" id="{AF7005B9-95D3-F5EE-E8BB-CC2B1D48FA34}"/>
              </a:ext>
            </a:extLst>
          </p:cNvPr>
          <p:cNvSpPr txBox="1"/>
          <p:nvPr/>
        </p:nvSpPr>
        <p:spPr>
          <a:xfrm>
            <a:off x="1312708" y="807581"/>
            <a:ext cx="524295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S" sz="1600" dirty="0">
                <a:solidFill>
                  <a:schemeClr val="lt1"/>
                </a:solidFill>
                <a:latin typeface="Montserrat ExtraBold"/>
              </a:rPr>
              <a:t>Acciones de Gobernanza y desarrollo turístico</a:t>
            </a:r>
            <a:endParaRPr sz="16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Google Shape;91;p4">
            <a:extLst>
              <a:ext uri="{FF2B5EF4-FFF2-40B4-BE49-F238E27FC236}">
                <a16:creationId xmlns:a16="http://schemas.microsoft.com/office/drawing/2014/main" id="{606F2C21-900B-DB5F-790D-9F3FBC1B14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466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903A7FF-5BE5-D522-B8E7-9D512261E368}"/>
              </a:ext>
            </a:extLst>
          </p:cNvPr>
          <p:cNvSpPr txBox="1">
            <a:spLocks/>
          </p:cNvSpPr>
          <p:nvPr/>
        </p:nvSpPr>
        <p:spPr>
          <a:xfrm>
            <a:off x="1271211" y="1480966"/>
            <a:ext cx="4904918" cy="497087"/>
          </a:xfrm>
          <a:prstGeom prst="rect">
            <a:avLst/>
          </a:prstGeom>
          <a:solidFill>
            <a:srgbClr val="223677"/>
          </a:solidFill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1400" b="1" dirty="0">
                <a:solidFill>
                  <a:schemeClr val="bg1"/>
                </a:solidFill>
                <a:latin typeface="Montserrat ExtraBold"/>
                <a:ea typeface="HGSMinchoE"/>
              </a:rPr>
              <a:t>Certificaciones Internacionales</a:t>
            </a:r>
          </a:p>
          <a:p>
            <a:r>
              <a:rPr lang="es-EC" sz="1050" b="1" dirty="0">
                <a:solidFill>
                  <a:schemeClr val="bg1"/>
                </a:solidFill>
                <a:latin typeface="Montserrat ExtraBold"/>
                <a:ea typeface="HGSMinchoE"/>
              </a:rPr>
              <a:t>(Plan Estratégico de Turismo)</a:t>
            </a:r>
            <a:endParaRPr lang="es-EC" sz="140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F8C1426D-3914-DF44-CFA2-845D36CC5CBB}"/>
              </a:ext>
            </a:extLst>
          </p:cNvPr>
          <p:cNvSpPr txBox="1">
            <a:spLocks/>
          </p:cNvSpPr>
          <p:nvPr/>
        </p:nvSpPr>
        <p:spPr>
          <a:xfrm>
            <a:off x="1271211" y="2346218"/>
            <a:ext cx="1722563" cy="497087"/>
          </a:xfrm>
          <a:prstGeom prst="rect">
            <a:avLst/>
          </a:prstGeom>
          <a:solidFill>
            <a:srgbClr val="223677"/>
          </a:solidFill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050" b="1" dirty="0">
                <a:solidFill>
                  <a:schemeClr val="bg1"/>
                </a:solidFill>
                <a:latin typeface="Montserrat ExtraBold"/>
                <a:ea typeface="HGSMinchoE"/>
              </a:rPr>
              <a:t>SEGITTUR</a:t>
            </a:r>
            <a:endParaRPr lang="es-EC" sz="105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8A2BC2E-1307-9F59-4D5B-C0E550D0B03D}"/>
              </a:ext>
            </a:extLst>
          </p:cNvPr>
          <p:cNvSpPr txBox="1">
            <a:spLocks/>
          </p:cNvSpPr>
          <p:nvPr/>
        </p:nvSpPr>
        <p:spPr>
          <a:xfrm>
            <a:off x="1271211" y="4058965"/>
            <a:ext cx="1684831" cy="497087"/>
          </a:xfrm>
          <a:prstGeom prst="rect">
            <a:avLst/>
          </a:prstGeom>
          <a:solidFill>
            <a:srgbClr val="223677"/>
          </a:solidFill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050" b="1">
                <a:solidFill>
                  <a:schemeClr val="bg1"/>
                </a:solidFill>
                <a:latin typeface="Montserrat ExtraBold"/>
                <a:ea typeface="HGSMinchoE"/>
              </a:rPr>
              <a:t>RED IBEROAMERICANA</a:t>
            </a:r>
            <a:endParaRPr lang="es-EC" sz="1050" b="1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18" name="Imagen 17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038FEACE-3BF3-FF3D-DA74-D2D9B0FE1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11" y="2346218"/>
            <a:ext cx="2080623" cy="65812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6310381E-4EC1-C3DE-4321-69CB02B3D394}"/>
              </a:ext>
            </a:extLst>
          </p:cNvPr>
          <p:cNvSpPr txBox="1">
            <a:spLocks/>
          </p:cNvSpPr>
          <p:nvPr/>
        </p:nvSpPr>
        <p:spPr>
          <a:xfrm>
            <a:off x="1271212" y="3290948"/>
            <a:ext cx="1684830" cy="497087"/>
          </a:xfrm>
          <a:prstGeom prst="rect">
            <a:avLst/>
          </a:prstGeom>
          <a:solidFill>
            <a:srgbClr val="223677"/>
          </a:solidFill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C" sz="1050" b="1" dirty="0">
                <a:solidFill>
                  <a:schemeClr val="bg1"/>
                </a:solidFill>
                <a:latin typeface="Montserrat ExtraBold"/>
                <a:ea typeface="HGSMinchoE"/>
              </a:rPr>
              <a:t>TOURCERT</a:t>
            </a:r>
            <a:endParaRPr lang="es-EC" sz="1050" b="1" dirty="0">
              <a:solidFill>
                <a:schemeClr val="bg1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4393CF8D-387B-F5CF-36DA-E07F15D329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0784" y="3144359"/>
            <a:ext cx="698293" cy="647814"/>
          </a:xfrm>
          <a:prstGeom prst="rect">
            <a:avLst/>
          </a:prstGeom>
        </p:spPr>
      </p:pic>
      <p:pic>
        <p:nvPicPr>
          <p:cNvPr id="21" name="Picture 2" descr="Premio Iberoamericano de DTI - FIDI">
            <a:extLst>
              <a:ext uri="{FF2B5EF4-FFF2-40B4-BE49-F238E27FC236}">
                <a16:creationId xmlns:a16="http://schemas.microsoft.com/office/drawing/2014/main" id="{2D699B07-566C-EEAC-D82E-8856C169C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12" y="3946496"/>
            <a:ext cx="1602360" cy="59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id="{30755574-735B-BCCA-1C68-C9EE8E387DDC}"/>
              </a:ext>
            </a:extLst>
          </p:cNvPr>
          <p:cNvSpPr txBox="1">
            <a:spLocks/>
          </p:cNvSpPr>
          <p:nvPr/>
        </p:nvSpPr>
        <p:spPr>
          <a:xfrm>
            <a:off x="5488368" y="2333229"/>
            <a:ext cx="2443158" cy="497087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rgbClr val="223F86"/>
                </a:solidFill>
                <a:latin typeface="Montserrat ExtraBold"/>
                <a:ea typeface="HGSMinchoE"/>
              </a:rPr>
              <a:t>Certificación de Destino Turístico Adherido</a:t>
            </a:r>
            <a:endParaRPr lang="en-US" sz="2800" dirty="0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E898A44D-48E8-9529-476D-11ADD6D83003}"/>
              </a:ext>
            </a:extLst>
          </p:cNvPr>
          <p:cNvSpPr txBox="1">
            <a:spLocks/>
          </p:cNvSpPr>
          <p:nvPr/>
        </p:nvSpPr>
        <p:spPr>
          <a:xfrm>
            <a:off x="5450134" y="3297620"/>
            <a:ext cx="2252597" cy="497087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s-EC" sz="900" dirty="0">
                <a:solidFill>
                  <a:srgbClr val="223F86"/>
                </a:solidFill>
                <a:latin typeface="Montserrat ExtraBold"/>
                <a:ea typeface="HGSMinchoE"/>
              </a:rPr>
              <a:t>Certificación Internacional de Sostenibilidad</a:t>
            </a:r>
            <a:endParaRPr lang="en-US" sz="2800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66D646DC-19F8-1803-2F2B-4D0DA839FC45}"/>
              </a:ext>
            </a:extLst>
          </p:cNvPr>
          <p:cNvSpPr txBox="1">
            <a:spLocks/>
          </p:cNvSpPr>
          <p:nvPr/>
        </p:nvSpPr>
        <p:spPr>
          <a:xfrm>
            <a:off x="5488367" y="4043875"/>
            <a:ext cx="1892531" cy="497087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s-EC" sz="900">
                <a:solidFill>
                  <a:srgbClr val="223F86"/>
                </a:solidFill>
                <a:latin typeface="Montserrat ExtraBold"/>
                <a:ea typeface="HGSMinchoE"/>
              </a:rPr>
              <a:t>Certificado de autodiagnóstico</a:t>
            </a:r>
            <a:endParaRPr lang="en-US" sz="2800"/>
          </a:p>
        </p:txBody>
      </p:sp>
      <p:pic>
        <p:nvPicPr>
          <p:cNvPr id="3" name="Google Shape;69;p2" title="azul_2.png">
            <a:extLst>
              <a:ext uri="{FF2B5EF4-FFF2-40B4-BE49-F238E27FC236}">
                <a16:creationId xmlns:a16="http://schemas.microsoft.com/office/drawing/2014/main" id="{50846037-B419-C474-29A2-2C003B1CFAA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26256" y="4643617"/>
            <a:ext cx="1731048" cy="2930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756F3B29-BE70-2F08-E11D-C86AFFF02C13}"/>
              </a:ext>
            </a:extLst>
          </p:cNvPr>
          <p:cNvCxnSpPr>
            <a:cxnSpLocks/>
          </p:cNvCxnSpPr>
          <p:nvPr/>
        </p:nvCxnSpPr>
        <p:spPr>
          <a:xfrm>
            <a:off x="2544338" y="3048419"/>
            <a:ext cx="3552130" cy="0"/>
          </a:xfrm>
          <a:prstGeom prst="line">
            <a:avLst/>
          </a:prstGeom>
          <a:ln w="12700">
            <a:solidFill>
              <a:srgbClr val="223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71400DB-824B-E1FB-1635-9287278A720B}"/>
              </a:ext>
            </a:extLst>
          </p:cNvPr>
          <p:cNvCxnSpPr>
            <a:cxnSpLocks/>
          </p:cNvCxnSpPr>
          <p:nvPr/>
        </p:nvCxnSpPr>
        <p:spPr>
          <a:xfrm>
            <a:off x="2532908" y="3939959"/>
            <a:ext cx="3552130" cy="0"/>
          </a:xfrm>
          <a:prstGeom prst="line">
            <a:avLst/>
          </a:prstGeom>
          <a:ln w="12700">
            <a:solidFill>
              <a:srgbClr val="223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661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A8E339C7-C2C2-6B3D-A1F4-CDE0FCFC4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 title="Asset 32.png">
            <a:extLst>
              <a:ext uri="{FF2B5EF4-FFF2-40B4-BE49-F238E27FC236}">
                <a16:creationId xmlns:a16="http://schemas.microsoft.com/office/drawing/2014/main" id="{67AD9930-94B5-D0EE-B212-FB76ACCC3E1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790E4EDB-97A2-8DB3-BCC1-802FDC39EF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4752B292-8B3E-C3AD-DD4E-4A0D6B1D97CB}"/>
              </a:ext>
            </a:extLst>
          </p:cNvPr>
          <p:cNvSpPr txBox="1">
            <a:spLocks/>
          </p:cNvSpPr>
          <p:nvPr/>
        </p:nvSpPr>
        <p:spPr>
          <a:xfrm>
            <a:off x="567018" y="1404142"/>
            <a:ext cx="6233277" cy="497087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sz="12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4FDB18-D52A-E20D-B730-FBDAA5CFB67B}"/>
              </a:ext>
            </a:extLst>
          </p:cNvPr>
          <p:cNvSpPr txBox="1"/>
          <p:nvPr/>
        </p:nvSpPr>
        <p:spPr>
          <a:xfrm>
            <a:off x="450937" y="1448683"/>
            <a:ext cx="40049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600" b="1" dirty="0">
                <a:solidFill>
                  <a:srgbClr val="20347D"/>
                </a:solidFill>
                <a:latin typeface="Montserrat" pitchFamily="2" charset="77"/>
              </a:rPr>
              <a:t>286 facilidades turísticas </a:t>
            </a:r>
            <a:r>
              <a:rPr lang="es-EC" sz="1600" dirty="0">
                <a:solidFill>
                  <a:srgbClr val="20347D"/>
                </a:solidFill>
                <a:latin typeface="Montserrat" pitchFamily="2" charset="77"/>
              </a:rPr>
              <a:t>nuevas y con mantenimiento construidas en las área urbana y rural en el DMQ.</a:t>
            </a:r>
          </a:p>
          <a:p>
            <a:pPr algn="just"/>
            <a:endParaRPr lang="es-ES" sz="1600" b="1" dirty="0">
              <a:solidFill>
                <a:srgbClr val="20347D"/>
              </a:solidFill>
              <a:latin typeface="Montserrat" pitchFamily="2" charset="77"/>
            </a:endParaRPr>
          </a:p>
          <a:p>
            <a:pPr algn="just"/>
            <a:r>
              <a:rPr lang="es-EC" sz="1600" b="1" dirty="0">
                <a:solidFill>
                  <a:srgbClr val="20347D"/>
                </a:solidFill>
                <a:latin typeface="Montserrat" pitchFamily="2" charset="77"/>
              </a:rPr>
              <a:t>50.962 turistas atendidos </a:t>
            </a:r>
            <a:r>
              <a:rPr lang="es-EC" sz="1600" dirty="0">
                <a:solidFill>
                  <a:srgbClr val="20347D"/>
                </a:solidFill>
                <a:latin typeface="Montserrat" pitchFamily="2" charset="77"/>
              </a:rPr>
              <a:t>en 3 puntos de información turística del DMQ.</a:t>
            </a:r>
          </a:p>
          <a:p>
            <a:pPr algn="just"/>
            <a:endParaRPr lang="es-EC" sz="1600" b="1" dirty="0">
              <a:solidFill>
                <a:srgbClr val="20347D"/>
              </a:solidFill>
              <a:latin typeface="Montserrat" pitchFamily="2" charset="77"/>
            </a:endParaRPr>
          </a:p>
          <a:p>
            <a:pPr algn="just"/>
            <a:r>
              <a:rPr lang="es-EC" sz="1600" dirty="0">
                <a:solidFill>
                  <a:srgbClr val="20347D"/>
                </a:solidFill>
                <a:latin typeface="Montserrat" pitchFamily="2" charset="77"/>
              </a:rPr>
              <a:t>Alcance del </a:t>
            </a:r>
            <a:r>
              <a:rPr lang="es-EC" sz="1600" b="1" dirty="0">
                <a:solidFill>
                  <a:srgbClr val="20347D"/>
                </a:solidFill>
                <a:latin typeface="Montserrat" pitchFamily="2" charset="77"/>
              </a:rPr>
              <a:t>91,42% en Satisfacción </a:t>
            </a:r>
            <a:r>
              <a:rPr lang="es-EC" sz="1600" dirty="0">
                <a:solidFill>
                  <a:srgbClr val="20347D"/>
                </a:solidFill>
                <a:latin typeface="Montserrat" pitchFamily="2" charset="77"/>
              </a:rPr>
              <a:t>de visitantes en rutas turísticas.</a:t>
            </a:r>
          </a:p>
          <a:p>
            <a:pPr algn="just"/>
            <a:endParaRPr lang="es-EC" sz="1600" b="1" dirty="0">
              <a:solidFill>
                <a:srgbClr val="20347D"/>
              </a:solidFill>
              <a:latin typeface="Montserrat" pitchFamily="2" charset="77"/>
            </a:endParaRPr>
          </a:p>
          <a:p>
            <a:endParaRPr lang="es-ES" sz="1600" b="1" dirty="0">
              <a:solidFill>
                <a:srgbClr val="20347D"/>
              </a:solidFill>
              <a:latin typeface="Montserrat" pitchFamily="2" charset="77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457A4A-977C-8302-4126-03420776E0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850" r="19455"/>
          <a:stretch>
            <a:fillRect/>
          </a:stretch>
        </p:blipFill>
        <p:spPr>
          <a:xfrm>
            <a:off x="4800639" y="1525905"/>
            <a:ext cx="2380046" cy="248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A38435-C98F-03A6-42D2-2130D697C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295" y="2169051"/>
            <a:ext cx="1892768" cy="2677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100;p5">
            <a:extLst>
              <a:ext uri="{FF2B5EF4-FFF2-40B4-BE49-F238E27FC236}">
                <a16:creationId xmlns:a16="http://schemas.microsoft.com/office/drawing/2014/main" id="{2FAC16E3-150B-FEED-0E0E-41F8740FFDBD}"/>
              </a:ext>
            </a:extLst>
          </p:cNvPr>
          <p:cNvSpPr/>
          <p:nvPr/>
        </p:nvSpPr>
        <p:spPr>
          <a:xfrm>
            <a:off x="1917744" y="705463"/>
            <a:ext cx="5308512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1;p5">
            <a:extLst>
              <a:ext uri="{FF2B5EF4-FFF2-40B4-BE49-F238E27FC236}">
                <a16:creationId xmlns:a16="http://schemas.microsoft.com/office/drawing/2014/main" id="{8B75BCAE-FECF-3FEF-4B74-E41D9703B3BB}"/>
              </a:ext>
            </a:extLst>
          </p:cNvPr>
          <p:cNvSpPr txBox="1"/>
          <p:nvPr/>
        </p:nvSpPr>
        <p:spPr>
          <a:xfrm>
            <a:off x="1983306" y="664272"/>
            <a:ext cx="524295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S" sz="1600" dirty="0">
                <a:solidFill>
                  <a:schemeClr val="lt1"/>
                </a:solidFill>
                <a:latin typeface="Montserrat ExtraBold"/>
              </a:rPr>
              <a:t>Acciones de Gobernanza y desarrollo turístico</a:t>
            </a:r>
            <a:endParaRPr sz="16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" name="Google Shape;91;p4">
            <a:extLst>
              <a:ext uri="{FF2B5EF4-FFF2-40B4-BE49-F238E27FC236}">
                <a16:creationId xmlns:a16="http://schemas.microsoft.com/office/drawing/2014/main" id="{F78EACAF-70BE-29C5-E9F6-07396871E8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4466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09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E81ADF7E-E033-7CC1-1024-C14B23883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C8748A63-4406-3446-45F7-C9EE5DF10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295" y="2812404"/>
            <a:ext cx="2220901" cy="1569711"/>
          </a:xfrm>
          <a:prstGeom prst="rect">
            <a:avLst/>
          </a:prstGeom>
        </p:spPr>
      </p:pic>
      <p:pic>
        <p:nvPicPr>
          <p:cNvPr id="98" name="Google Shape;98;p5" title="Asset 32.png">
            <a:extLst>
              <a:ext uri="{FF2B5EF4-FFF2-40B4-BE49-F238E27FC236}">
                <a16:creationId xmlns:a16="http://schemas.microsoft.com/office/drawing/2014/main" id="{4541FFB3-A85A-E80C-70F8-65645DB279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7F4BE149-095E-FBDE-2CC6-56C6E427CA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96CEBB47-DB0B-6F17-3CF8-4F320A08B4E5}"/>
              </a:ext>
            </a:extLst>
          </p:cNvPr>
          <p:cNvSpPr txBox="1">
            <a:spLocks/>
          </p:cNvSpPr>
          <p:nvPr/>
        </p:nvSpPr>
        <p:spPr>
          <a:xfrm>
            <a:off x="567018" y="1404142"/>
            <a:ext cx="6233277" cy="497087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sz="12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24F5B0B-1FA4-AE9E-8A35-71DE07A9A969}"/>
              </a:ext>
            </a:extLst>
          </p:cNvPr>
          <p:cNvSpPr txBox="1"/>
          <p:nvPr/>
        </p:nvSpPr>
        <p:spPr>
          <a:xfrm>
            <a:off x="489959" y="1446103"/>
            <a:ext cx="401206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300" b="1" dirty="0">
                <a:solidFill>
                  <a:srgbClr val="20347D"/>
                </a:solidFill>
                <a:latin typeface="Montserrat" pitchFamily="2" charset="77"/>
              </a:rPr>
              <a:t>120</a:t>
            </a:r>
            <a:r>
              <a:rPr lang="es-EC" sz="1300" dirty="0">
                <a:solidFill>
                  <a:srgbClr val="20347D"/>
                </a:solidFill>
                <a:latin typeface="Montserrat" pitchFamily="2" charset="77"/>
              </a:rPr>
              <a:t> gestores turísticos de la ruralidad capacitados para apoyar el desarrollo turístico.</a:t>
            </a:r>
            <a:endParaRPr lang="es-EC" sz="1300" dirty="0">
              <a:solidFill>
                <a:srgbClr val="20347D"/>
              </a:solidFill>
              <a:latin typeface="Montserrat" pitchFamily="2" charset="77"/>
              <a:ea typeface="Montserrat Medium"/>
              <a:cs typeface="Montserrat Medium"/>
              <a:sym typeface="Montserrat Medium"/>
            </a:endParaRPr>
          </a:p>
          <a:p>
            <a:pPr algn="just"/>
            <a:endParaRPr lang="es-ES" sz="1300" dirty="0">
              <a:solidFill>
                <a:srgbClr val="20347D"/>
              </a:solidFill>
              <a:latin typeface="Montserrat" pitchFamily="2" charset="77"/>
            </a:endParaRPr>
          </a:p>
          <a:p>
            <a:pPr algn="just"/>
            <a:r>
              <a:rPr lang="es-ES" sz="1300" b="1" dirty="0">
                <a:solidFill>
                  <a:srgbClr val="20347D"/>
                </a:solidFill>
                <a:latin typeface="Montserrat" pitchFamily="2" charset="77"/>
              </a:rPr>
              <a:t>139</a:t>
            </a:r>
            <a:r>
              <a:rPr lang="es-ES" sz="1300" dirty="0">
                <a:solidFill>
                  <a:srgbClr val="20347D"/>
                </a:solidFill>
                <a:latin typeface="Montserrat" pitchFamily="2" charset="77"/>
              </a:rPr>
              <a:t> rutas turísticas diseñadas y </a:t>
            </a:r>
            <a:r>
              <a:rPr lang="es-ES" sz="1300" b="1" dirty="0">
                <a:solidFill>
                  <a:srgbClr val="20347D"/>
                </a:solidFill>
                <a:latin typeface="Montserrat" pitchFamily="2" charset="77"/>
              </a:rPr>
              <a:t>29</a:t>
            </a:r>
            <a:r>
              <a:rPr lang="es-ES" sz="1300" dirty="0">
                <a:solidFill>
                  <a:srgbClr val="20347D"/>
                </a:solidFill>
                <a:latin typeface="Montserrat" pitchFamily="2" charset="77"/>
              </a:rPr>
              <a:t> experiencias turísticas implementadas</a:t>
            </a:r>
          </a:p>
          <a:p>
            <a:pPr algn="just"/>
            <a:endParaRPr lang="es-ES" sz="1300" dirty="0">
              <a:solidFill>
                <a:srgbClr val="20347D"/>
              </a:solidFill>
              <a:latin typeface="Montserrat" pitchFamily="2" charset="77"/>
            </a:endParaRPr>
          </a:p>
          <a:p>
            <a:pPr algn="just"/>
            <a:r>
              <a:rPr lang="es-EC" sz="1300" dirty="0">
                <a:solidFill>
                  <a:srgbClr val="20347D"/>
                </a:solidFill>
                <a:latin typeface="Montserrat" pitchFamily="2" charset="77"/>
              </a:rPr>
              <a:t>Estrategia de seguridad turística diseñada e incluida en el plan de seguridad turística del DMQ</a:t>
            </a:r>
            <a:endParaRPr lang="es-ES" sz="1300" dirty="0">
              <a:solidFill>
                <a:srgbClr val="20347D"/>
              </a:solidFill>
              <a:latin typeface="Montserrat" pitchFamily="2" charset="77"/>
            </a:endParaRPr>
          </a:p>
          <a:p>
            <a:pPr algn="just"/>
            <a:endParaRPr lang="es-ES" sz="1300" dirty="0">
              <a:solidFill>
                <a:srgbClr val="20347D"/>
              </a:solidFill>
              <a:latin typeface="Montserrat" pitchFamily="2" charset="77"/>
            </a:endParaRPr>
          </a:p>
          <a:p>
            <a:pPr algn="just"/>
            <a:r>
              <a:rPr lang="es-EC" sz="1300" dirty="0">
                <a:solidFill>
                  <a:srgbClr val="20347D"/>
                </a:solidFill>
                <a:latin typeface="Montserrat" pitchFamily="2" charset="77"/>
              </a:rPr>
              <a:t>Diseño de la Estrategias de turismo rural sostenible para el Chocó Andino y el Ilaló.</a:t>
            </a:r>
            <a:endParaRPr lang="es-ES" sz="1300" dirty="0">
              <a:solidFill>
                <a:srgbClr val="20347D"/>
              </a:solidFill>
              <a:latin typeface="Montserrat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55C64A9-20A0-158C-90ED-2E5C59945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0295" y="1183879"/>
            <a:ext cx="2159210" cy="14766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B8AB36-9289-0B2A-5547-5AA1CF6174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4964" y="2053133"/>
            <a:ext cx="2126970" cy="145975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0647487-030D-CD45-E9DF-D861F2DCE1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000" y="3664764"/>
            <a:ext cx="2177934" cy="1447361"/>
          </a:xfrm>
          <a:prstGeom prst="rect">
            <a:avLst/>
          </a:prstGeom>
        </p:spPr>
      </p:pic>
      <p:pic>
        <p:nvPicPr>
          <p:cNvPr id="3" name="Google Shape;69;p2" title="azul_2.png">
            <a:extLst>
              <a:ext uri="{FF2B5EF4-FFF2-40B4-BE49-F238E27FC236}">
                <a16:creationId xmlns:a16="http://schemas.microsoft.com/office/drawing/2014/main" id="{86EBAC71-E2A3-6625-A106-4146FC99DEE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00;p5">
            <a:extLst>
              <a:ext uri="{FF2B5EF4-FFF2-40B4-BE49-F238E27FC236}">
                <a16:creationId xmlns:a16="http://schemas.microsoft.com/office/drawing/2014/main" id="{BF140C78-05F4-4079-667F-428D98E24B0D}"/>
              </a:ext>
            </a:extLst>
          </p:cNvPr>
          <p:cNvSpPr/>
          <p:nvPr/>
        </p:nvSpPr>
        <p:spPr>
          <a:xfrm>
            <a:off x="1917744" y="705463"/>
            <a:ext cx="5308512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01;p5">
            <a:extLst>
              <a:ext uri="{FF2B5EF4-FFF2-40B4-BE49-F238E27FC236}">
                <a16:creationId xmlns:a16="http://schemas.microsoft.com/office/drawing/2014/main" id="{0BC887D1-EE49-0F36-9208-FC4C9CB4687D}"/>
              </a:ext>
            </a:extLst>
          </p:cNvPr>
          <p:cNvSpPr txBox="1"/>
          <p:nvPr/>
        </p:nvSpPr>
        <p:spPr>
          <a:xfrm>
            <a:off x="1983306" y="664272"/>
            <a:ext cx="524295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S" sz="1600" dirty="0">
                <a:solidFill>
                  <a:schemeClr val="lt1"/>
                </a:solidFill>
                <a:latin typeface="Montserrat ExtraBold"/>
              </a:rPr>
              <a:t>Acciones de Gobernanza y desarrollo turístico</a:t>
            </a:r>
            <a:endParaRPr sz="1600" b="0" i="0" u="none" strike="noStrike" cap="none" dirty="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9" name="Google Shape;91;p4">
            <a:extLst>
              <a:ext uri="{FF2B5EF4-FFF2-40B4-BE49-F238E27FC236}">
                <a16:creationId xmlns:a16="http://schemas.microsoft.com/office/drawing/2014/main" id="{7C5F801F-0D06-9D1C-0B34-878B27CD509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466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013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EBC363E3-191F-2364-BB01-6794E44A9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 title="Asset 32.png">
            <a:extLst>
              <a:ext uri="{FF2B5EF4-FFF2-40B4-BE49-F238E27FC236}">
                <a16:creationId xmlns:a16="http://schemas.microsoft.com/office/drawing/2014/main" id="{4C89A87A-F7E2-34AD-5197-EC65A153FC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Asset 31.png">
            <a:extLst>
              <a:ext uri="{FF2B5EF4-FFF2-40B4-BE49-F238E27FC236}">
                <a16:creationId xmlns:a16="http://schemas.microsoft.com/office/drawing/2014/main" id="{C903B287-44C3-11DC-0A27-A2003262B97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 title="1LOGOTIPOS-06.png">
            <a:extLst>
              <a:ext uri="{FF2B5EF4-FFF2-40B4-BE49-F238E27FC236}">
                <a16:creationId xmlns:a16="http://schemas.microsoft.com/office/drawing/2014/main" id="{DA7DB26A-9EC6-1A9A-5BC1-E71A6CDB8E8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 title="LOGO_BLANCO.png">
            <a:extLst>
              <a:ext uri="{FF2B5EF4-FFF2-40B4-BE49-F238E27FC236}">
                <a16:creationId xmlns:a16="http://schemas.microsoft.com/office/drawing/2014/main" id="{414679B6-67C6-FBB9-5369-40C274602E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665EF07-2028-B41E-B2D0-C7F0760660D9}"/>
              </a:ext>
            </a:extLst>
          </p:cNvPr>
          <p:cNvSpPr txBox="1"/>
          <p:nvPr/>
        </p:nvSpPr>
        <p:spPr>
          <a:xfrm>
            <a:off x="786003" y="3258964"/>
            <a:ext cx="7844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solidFill>
                  <a:schemeClr val="lt1"/>
                </a:solidFill>
                <a:latin typeface="Montserrat SemiBold"/>
              </a:rPr>
              <a:t>Acciones de Promoción del Destino</a:t>
            </a:r>
          </a:p>
        </p:txBody>
      </p:sp>
      <p:sp>
        <p:nvSpPr>
          <p:cNvPr id="2" name="Google Shape;76;p3">
            <a:extLst>
              <a:ext uri="{FF2B5EF4-FFF2-40B4-BE49-F238E27FC236}">
                <a16:creationId xmlns:a16="http://schemas.microsoft.com/office/drawing/2014/main" id="{A128BBAA-20CE-675A-5608-DBE415529DCD}"/>
              </a:ext>
            </a:extLst>
          </p:cNvPr>
          <p:cNvSpPr/>
          <p:nvPr/>
        </p:nvSpPr>
        <p:spPr>
          <a:xfrm>
            <a:off x="864142" y="2361523"/>
            <a:ext cx="4904722" cy="7389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9;p3">
            <a:extLst>
              <a:ext uri="{FF2B5EF4-FFF2-40B4-BE49-F238E27FC236}">
                <a16:creationId xmlns:a16="http://schemas.microsoft.com/office/drawing/2014/main" id="{D2A12D3E-17F0-D4D7-B739-73977ED17FBE}"/>
              </a:ext>
            </a:extLst>
          </p:cNvPr>
          <p:cNvSpPr txBox="1"/>
          <p:nvPr/>
        </p:nvSpPr>
        <p:spPr>
          <a:xfrm>
            <a:off x="1373355" y="2355356"/>
            <a:ext cx="3765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Quito Turismo</a:t>
            </a:r>
            <a:endParaRPr sz="36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548869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2F75056A-C708-3C34-B71D-FEB795172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5ACAACD-CDA3-0BBA-3288-487613E003AC}"/>
              </a:ext>
            </a:extLst>
          </p:cNvPr>
          <p:cNvSpPr/>
          <p:nvPr/>
        </p:nvSpPr>
        <p:spPr>
          <a:xfrm>
            <a:off x="3464352" y="1439224"/>
            <a:ext cx="3499933" cy="8572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002060"/>
              </a:solidFill>
            </a:endParaRPr>
          </a:p>
        </p:txBody>
      </p:sp>
      <p:pic>
        <p:nvPicPr>
          <p:cNvPr id="98" name="Google Shape;98;p5" title="Asset 32.png">
            <a:extLst>
              <a:ext uri="{FF2B5EF4-FFF2-40B4-BE49-F238E27FC236}">
                <a16:creationId xmlns:a16="http://schemas.microsoft.com/office/drawing/2014/main" id="{C82AE286-1E7D-C128-A1AE-F85ACC4CD4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353" y="4089743"/>
            <a:ext cx="1983306" cy="119423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>
            <a:extLst>
              <a:ext uri="{FF2B5EF4-FFF2-40B4-BE49-F238E27FC236}">
                <a16:creationId xmlns:a16="http://schemas.microsoft.com/office/drawing/2014/main" id="{106B3E7E-6EF6-E1ED-B21C-81D3C4E82BF3}"/>
              </a:ext>
            </a:extLst>
          </p:cNvPr>
          <p:cNvSpPr/>
          <p:nvPr/>
        </p:nvSpPr>
        <p:spPr>
          <a:xfrm>
            <a:off x="2484662" y="705463"/>
            <a:ext cx="4311412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>
            <a:extLst>
              <a:ext uri="{FF2B5EF4-FFF2-40B4-BE49-F238E27FC236}">
                <a16:creationId xmlns:a16="http://schemas.microsoft.com/office/drawing/2014/main" id="{9563B99C-2BAE-8D1A-4F5D-354CD956FF83}"/>
              </a:ext>
            </a:extLst>
          </p:cNvPr>
          <p:cNvSpPr txBox="1"/>
          <p:nvPr/>
        </p:nvSpPr>
        <p:spPr>
          <a:xfrm>
            <a:off x="1983306" y="664272"/>
            <a:ext cx="524295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C" sz="1600" dirty="0">
                <a:solidFill>
                  <a:schemeClr val="lt1"/>
                </a:solidFill>
                <a:latin typeface="Montserrat ExtraBold"/>
              </a:rPr>
              <a:t>Acciones de Promoción del Destino</a:t>
            </a:r>
            <a:endParaRPr lang="es-EC" sz="1600" dirty="0">
              <a:solidFill>
                <a:schemeClr val="lt1"/>
              </a:solidFill>
              <a:latin typeface="Montserrat ExtraBold"/>
              <a:sym typeface="Montserrat ExtraBold"/>
            </a:endParaRPr>
          </a:p>
        </p:txBody>
      </p:sp>
      <p:pic>
        <p:nvPicPr>
          <p:cNvPr id="105" name="Google Shape;105;p5" title="LOGO_BLANCO.png">
            <a:extLst>
              <a:ext uri="{FF2B5EF4-FFF2-40B4-BE49-F238E27FC236}">
                <a16:creationId xmlns:a16="http://schemas.microsoft.com/office/drawing/2014/main" id="{B59CFEAE-2A3E-0D99-4E03-C86BA362CB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A38E29-BB9A-1DF7-211B-597DE49C733B}"/>
              </a:ext>
            </a:extLst>
          </p:cNvPr>
          <p:cNvSpPr txBox="1"/>
          <p:nvPr/>
        </p:nvSpPr>
        <p:spPr>
          <a:xfrm>
            <a:off x="444844" y="1408794"/>
            <a:ext cx="2543713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900" dirty="0">
                <a:solidFill>
                  <a:srgbClr val="20347D"/>
                </a:solidFill>
                <a:latin typeface="Montserrat" pitchFamily="2" charset="77"/>
              </a:rPr>
              <a:t>8 eventos de promoción de turismo interno realizados en el DMQ</a:t>
            </a:r>
          </a:p>
          <a:p>
            <a:pPr algn="just"/>
            <a:r>
              <a:rPr lang="es-ES" sz="900" dirty="0">
                <a:solidFill>
                  <a:srgbClr val="20347D"/>
                </a:solidFill>
                <a:latin typeface="Montserrat" pitchFamily="2" charset="77"/>
              </a:rPr>
              <a:t> (5 gastronómicos)</a:t>
            </a:r>
          </a:p>
          <a:p>
            <a:pPr marL="228600" indent="-228600" algn="just">
              <a:buFont typeface="+mj-lt"/>
              <a:buAutoNum type="arabicPeriod"/>
            </a:pPr>
            <a:endParaRPr lang="es-ES" sz="900" dirty="0">
              <a:solidFill>
                <a:srgbClr val="20347D"/>
              </a:solidFill>
              <a:latin typeface="Montserrat" pitchFamily="2" charset="77"/>
            </a:endParaRPr>
          </a:p>
          <a:p>
            <a:pPr marL="228600" lvl="8" indent="-228600" algn="just">
              <a:buFont typeface="+mj-lt"/>
              <a:buAutoNum type="arabicPeriod"/>
            </a:pPr>
            <a:r>
              <a:rPr lang="es-ES" sz="1000" dirty="0">
                <a:solidFill>
                  <a:srgbClr val="20347D"/>
                </a:solidFill>
                <a:latin typeface="Montserrat" pitchFamily="2" charset="77"/>
              </a:rPr>
              <a:t>Festival de luces Quito Luz de América</a:t>
            </a: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 (</a:t>
            </a:r>
            <a:r>
              <a:rPr lang="es-ES" sz="1000" b="1" dirty="0" err="1">
                <a:solidFill>
                  <a:srgbClr val="20347D"/>
                </a:solidFill>
                <a:latin typeface="Montserrat" pitchFamily="2" charset="77"/>
              </a:rPr>
              <a:t>mapping</a:t>
            </a: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)</a:t>
            </a:r>
            <a:endParaRPr lang="es-ES" sz="1000" dirty="0">
              <a:solidFill>
                <a:srgbClr val="20347D"/>
              </a:solidFill>
              <a:latin typeface="Montserrat" pitchFamily="2" charset="77"/>
            </a:endParaRPr>
          </a:p>
          <a:p>
            <a:pPr marL="228600" lvl="8" indent="-228600" algn="just">
              <a:buFont typeface="+mj-lt"/>
              <a:buAutoNum type="arabicPeriod"/>
            </a:pPr>
            <a:r>
              <a:rPr lang="es-ES" sz="1000" dirty="0">
                <a:solidFill>
                  <a:srgbClr val="20347D"/>
                </a:solidFill>
                <a:latin typeface="Montserrat" pitchFamily="2" charset="77"/>
              </a:rPr>
              <a:t>Festival gastronómico </a:t>
            </a: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Sal Quiteña</a:t>
            </a:r>
            <a:endParaRPr lang="es-ES" sz="1000" dirty="0">
              <a:solidFill>
                <a:srgbClr val="20347D"/>
              </a:solidFill>
              <a:latin typeface="Montserrat" pitchFamily="2" charset="77"/>
            </a:endParaRPr>
          </a:p>
          <a:p>
            <a:pPr marL="228600" lvl="8" indent="-228600" algn="just">
              <a:buFont typeface="+mj-lt"/>
              <a:buAutoNum type="arabicPeriod"/>
            </a:pPr>
            <a:r>
              <a:rPr lang="es-ES" sz="1000" dirty="0">
                <a:solidFill>
                  <a:srgbClr val="20347D"/>
                </a:solidFill>
                <a:latin typeface="Montserrat" pitchFamily="2" charset="77"/>
              </a:rPr>
              <a:t>Festival de</a:t>
            </a: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 Asados </a:t>
            </a:r>
            <a:r>
              <a:rPr lang="es-ES" sz="1000" dirty="0">
                <a:solidFill>
                  <a:srgbClr val="20347D"/>
                </a:solidFill>
                <a:latin typeface="Montserrat" pitchFamily="2" charset="77"/>
              </a:rPr>
              <a:t>Fuego y Sabor</a:t>
            </a:r>
          </a:p>
          <a:p>
            <a:pPr marL="228600" lvl="8" indent="-228600" algn="just">
              <a:buFont typeface="+mj-lt"/>
              <a:buAutoNum type="arabicPeriod"/>
            </a:pP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Semana Santa Quiteña</a:t>
            </a:r>
            <a:endParaRPr lang="es-ES" sz="1000" dirty="0">
              <a:solidFill>
                <a:srgbClr val="20347D"/>
              </a:solidFill>
              <a:latin typeface="Montserrat" pitchFamily="2" charset="77"/>
            </a:endParaRPr>
          </a:p>
          <a:p>
            <a:pPr marL="228600" lvl="8" indent="-228600" algn="just">
              <a:buFont typeface="+mj-lt"/>
              <a:buAutoNum type="arabicPeriod"/>
            </a:pP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Colada Morada</a:t>
            </a:r>
          </a:p>
          <a:p>
            <a:pPr marL="228600" lvl="8" indent="-228600" algn="just">
              <a:buFont typeface="+mj-lt"/>
              <a:buAutoNum type="arabicPeriod"/>
            </a:pP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Feria Gastronómica </a:t>
            </a:r>
            <a:r>
              <a:rPr lang="es-ES" sz="1000" dirty="0">
                <a:solidFill>
                  <a:srgbClr val="20347D"/>
                </a:solidFill>
                <a:latin typeface="Montserrat" pitchFamily="2" charset="77"/>
              </a:rPr>
              <a:t>La Mariscal</a:t>
            </a:r>
          </a:p>
          <a:p>
            <a:pPr marL="228600" lvl="8" indent="-228600" algn="just">
              <a:buFont typeface="+mj-lt"/>
              <a:buAutoNum type="arabicPeriod"/>
            </a:pP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Feria Gastronómica </a:t>
            </a:r>
            <a:r>
              <a:rPr lang="es-ES" sz="1000" dirty="0">
                <a:solidFill>
                  <a:srgbClr val="20347D"/>
                </a:solidFill>
                <a:latin typeface="Montserrat" pitchFamily="2" charset="77"/>
              </a:rPr>
              <a:t>y Turística Inti Raymi</a:t>
            </a:r>
          </a:p>
          <a:p>
            <a:pPr marL="228600" lvl="8" indent="-228600" algn="just">
              <a:buFont typeface="+mj-lt"/>
              <a:buAutoNum type="arabicPeriod"/>
            </a:pPr>
            <a:r>
              <a:rPr lang="es-ES" sz="1000" dirty="0">
                <a:solidFill>
                  <a:srgbClr val="20347D"/>
                </a:solidFill>
                <a:latin typeface="Montserrat" pitchFamily="2" charset="77"/>
              </a:rPr>
              <a:t>Feria </a:t>
            </a:r>
            <a:r>
              <a:rPr lang="es-ES" sz="1000" b="1" dirty="0">
                <a:solidFill>
                  <a:srgbClr val="20347D"/>
                </a:solidFill>
                <a:latin typeface="Montserrat" pitchFamily="2" charset="77"/>
              </a:rPr>
              <a:t>Turística y Gastronómica </a:t>
            </a:r>
            <a:r>
              <a:rPr lang="es-ES" sz="1000" dirty="0">
                <a:solidFill>
                  <a:srgbClr val="20347D"/>
                </a:solidFill>
                <a:latin typeface="Montserrat" pitchFamily="2" charset="77"/>
              </a:rPr>
              <a:t>del Choco Andino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A879743-6A35-8C9F-FB9B-D71D09162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752" y="-23677"/>
            <a:ext cx="2420248" cy="1421710"/>
          </a:xfrm>
          <a:prstGeom prst="rect">
            <a:avLst/>
          </a:prstGeom>
        </p:spPr>
      </p:pic>
      <p:sp>
        <p:nvSpPr>
          <p:cNvPr id="16" name="Google Shape;90;p4">
            <a:extLst>
              <a:ext uri="{FF2B5EF4-FFF2-40B4-BE49-F238E27FC236}">
                <a16:creationId xmlns:a16="http://schemas.microsoft.com/office/drawing/2014/main" id="{F2CD60E1-BA4B-743F-BF3A-24EEB65D5E60}"/>
              </a:ext>
            </a:extLst>
          </p:cNvPr>
          <p:cNvSpPr txBox="1"/>
          <p:nvPr/>
        </p:nvSpPr>
        <p:spPr>
          <a:xfrm>
            <a:off x="3476709" y="1476295"/>
            <a:ext cx="3499933" cy="85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000" dirty="0">
                <a:solidFill>
                  <a:schemeClr val="bg1"/>
                </a:solidFill>
                <a:latin typeface="Montserrat Medium"/>
              </a:rPr>
              <a:t>En 2024, se estimó que los eventos de gran impacto generaron un ingreso al DMQ de </a:t>
            </a:r>
            <a:r>
              <a:rPr lang="es-EC" sz="1800" b="1" dirty="0">
                <a:solidFill>
                  <a:schemeClr val="bg1"/>
                </a:solidFill>
              </a:rPr>
              <a:t>$40.539.894,85</a:t>
            </a:r>
            <a:r>
              <a:rPr lang="es-EC" sz="1000" dirty="0">
                <a:solidFill>
                  <a:schemeClr val="bg1"/>
                </a:solidFill>
              </a:rPr>
              <a:t> </a:t>
            </a:r>
            <a:endParaRPr sz="1000" b="0" i="0" u="none" strike="noStrike" cap="none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B06A048-0C5C-21BC-A99A-A6B0B032A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923" y="1306287"/>
            <a:ext cx="2435333" cy="146500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27982BF5-D112-D725-1DC3-D024E3674D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911" y="2386942"/>
            <a:ext cx="3245553" cy="2112671"/>
          </a:xfrm>
          <a:prstGeom prst="rect">
            <a:avLst/>
          </a:prstGeom>
        </p:spPr>
      </p:pic>
      <p:pic>
        <p:nvPicPr>
          <p:cNvPr id="6" name="Google Shape;91;p4">
            <a:extLst>
              <a:ext uri="{FF2B5EF4-FFF2-40B4-BE49-F238E27FC236}">
                <a16:creationId xmlns:a16="http://schemas.microsoft.com/office/drawing/2014/main" id="{EB8425DA-0402-55A0-B6BE-630680985DE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7396" y="116735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1C583A7-417C-00E2-9A78-DE138752FF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8111" y="2374681"/>
            <a:ext cx="2450604" cy="17150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16661D-03D8-29F4-A957-1C1B5E15DF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6933" y="3703934"/>
            <a:ext cx="2435333" cy="14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9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90D5F2A6-DD45-9159-E87E-14CB4FD6A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671A82C5-D486-D910-2291-5E4A205F4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1;p4">
            <a:extLst>
              <a:ext uri="{FF2B5EF4-FFF2-40B4-BE49-F238E27FC236}">
                <a16:creationId xmlns:a16="http://schemas.microsoft.com/office/drawing/2014/main" id="{C94F9F2F-066A-78A5-9C88-41EA49B154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396" y="116735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F2849A3D-685B-781D-496D-D726F0A913B8}"/>
              </a:ext>
            </a:extLst>
          </p:cNvPr>
          <p:cNvSpPr txBox="1">
            <a:spLocks/>
          </p:cNvSpPr>
          <p:nvPr/>
        </p:nvSpPr>
        <p:spPr>
          <a:xfrm>
            <a:off x="567018" y="1404142"/>
            <a:ext cx="6233277" cy="497087"/>
          </a:xfrm>
          <a:prstGeom prst="rect">
            <a:avLst/>
          </a:prstGeom>
        </p:spPr>
        <p:txBody>
          <a:bodyPr lIns="68580" tIns="34290" rIns="68580" bIns="3429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C" sz="1200" b="1" dirty="0">
              <a:solidFill>
                <a:srgbClr val="223F86"/>
              </a:solidFill>
              <a:latin typeface="Montserrat ExtraBold" pitchFamily="2" charset="77"/>
              <a:ea typeface="HGSMinchoE" panose="02020900000000000000" pitchFamily="18" charset="-128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208FEE-E4D2-6506-6F2B-EEC85BCD4712}"/>
              </a:ext>
            </a:extLst>
          </p:cNvPr>
          <p:cNvSpPr txBox="1"/>
          <p:nvPr/>
        </p:nvSpPr>
        <p:spPr>
          <a:xfrm>
            <a:off x="408190" y="1541195"/>
            <a:ext cx="4457744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600" dirty="0">
                <a:solidFill>
                  <a:srgbClr val="20347D"/>
                </a:solidFill>
                <a:latin typeface="Montserrat Medium"/>
              </a:rPr>
              <a:t>Campañas de promoción para el turismo Interno:</a:t>
            </a:r>
            <a:endParaRPr lang="es-EC" dirty="0">
              <a:solidFill>
                <a:srgbClr val="20347D"/>
              </a:solidFill>
              <a:latin typeface="Montserrat Medium"/>
            </a:endParaRPr>
          </a:p>
          <a:p>
            <a:pPr algn="just"/>
            <a:endParaRPr lang="es-EC" dirty="0">
              <a:solidFill>
                <a:srgbClr val="20347D"/>
              </a:solidFill>
              <a:latin typeface="Montserrat Medium"/>
            </a:endParaRPr>
          </a:p>
          <a:p>
            <a:pPr algn="just"/>
            <a:r>
              <a:rPr lang="es-EC" dirty="0">
                <a:solidFill>
                  <a:srgbClr val="20347D"/>
                </a:solidFill>
                <a:latin typeface="Montserrat Medium"/>
              </a:rPr>
              <a:t>• </a:t>
            </a:r>
            <a:r>
              <a:rPr lang="es-EC" b="1" dirty="0">
                <a:solidFill>
                  <a:srgbClr val="20347D"/>
                </a:solidFill>
                <a:latin typeface="Montserrat Medium"/>
              </a:rPr>
              <a:t>3 Caravanas turísticas en Ecuador: </a:t>
            </a:r>
            <a:r>
              <a:rPr lang="es-EC" dirty="0">
                <a:solidFill>
                  <a:srgbClr val="20347D"/>
                </a:solidFill>
                <a:latin typeface="Montserrat Medium"/>
              </a:rPr>
              <a:t>Guayaquil, Manta y Cuenca (media value: $46.027,91)</a:t>
            </a:r>
          </a:p>
          <a:p>
            <a:pPr algn="just"/>
            <a:endParaRPr lang="es-EC" dirty="0">
              <a:solidFill>
                <a:srgbClr val="20347D"/>
              </a:solidFill>
              <a:latin typeface="Montserrat Medium"/>
            </a:endParaRPr>
          </a:p>
          <a:p>
            <a:pPr algn="just"/>
            <a:r>
              <a:rPr lang="es-EC" dirty="0">
                <a:solidFill>
                  <a:srgbClr val="20347D"/>
                </a:solidFill>
                <a:latin typeface="Montserrat Medium"/>
              </a:rPr>
              <a:t>• </a:t>
            </a:r>
            <a:r>
              <a:rPr lang="es-EC" b="1" dirty="0">
                <a:solidFill>
                  <a:srgbClr val="20347D"/>
                </a:solidFill>
                <a:latin typeface="Montserrat Medium"/>
              </a:rPr>
              <a:t>3 Roadshows </a:t>
            </a:r>
            <a:r>
              <a:rPr lang="es-EC" dirty="0">
                <a:solidFill>
                  <a:srgbClr val="20347D"/>
                </a:solidFill>
                <a:latin typeface="Montserrat Medium"/>
              </a:rPr>
              <a:t>realizados en Sur América, Norte América y Europa</a:t>
            </a:r>
          </a:p>
          <a:p>
            <a:pPr algn="just"/>
            <a:endParaRPr lang="es-EC" dirty="0">
              <a:solidFill>
                <a:srgbClr val="20347D"/>
              </a:solidFill>
              <a:latin typeface="Montserrat Medium"/>
            </a:endParaRPr>
          </a:p>
          <a:p>
            <a:pPr algn="just"/>
            <a:r>
              <a:rPr lang="es-EC" dirty="0">
                <a:solidFill>
                  <a:srgbClr val="20347D"/>
                </a:solidFill>
                <a:latin typeface="Montserrat Medium"/>
              </a:rPr>
              <a:t>• Reconocimiento </a:t>
            </a:r>
            <a:r>
              <a:rPr lang="es-EC" b="1" dirty="0">
                <a:solidFill>
                  <a:srgbClr val="20347D"/>
                </a:solidFill>
                <a:latin typeface="Montserrat Medium"/>
              </a:rPr>
              <a:t>Récord Guinness </a:t>
            </a:r>
          </a:p>
          <a:p>
            <a:pPr algn="just"/>
            <a:r>
              <a:rPr lang="es-EC" dirty="0">
                <a:solidFill>
                  <a:srgbClr val="20347D"/>
                </a:solidFill>
                <a:latin typeface="Montserrat Medium"/>
              </a:rPr>
              <a:t>(</a:t>
            </a:r>
            <a:r>
              <a:rPr lang="pt-BR" dirty="0">
                <a:solidFill>
                  <a:srgbClr val="20347D"/>
                </a:solidFill>
                <a:latin typeface="Montserrat Medium"/>
              </a:rPr>
              <a:t>media </a:t>
            </a:r>
            <a:r>
              <a:rPr lang="pt-BR" dirty="0" err="1">
                <a:solidFill>
                  <a:srgbClr val="20347D"/>
                </a:solidFill>
                <a:latin typeface="Montserrat Medium"/>
              </a:rPr>
              <a:t>value</a:t>
            </a:r>
            <a:r>
              <a:rPr lang="pt-BR" dirty="0">
                <a:solidFill>
                  <a:srgbClr val="20347D"/>
                </a:solidFill>
                <a:latin typeface="Montserrat Medium"/>
              </a:rPr>
              <a:t>: $2´139.917,63)</a:t>
            </a:r>
            <a:endParaRPr lang="es-EC" dirty="0">
              <a:solidFill>
                <a:srgbClr val="20347D"/>
              </a:solidFill>
              <a:latin typeface="Montserrat Medium"/>
            </a:endParaRPr>
          </a:p>
          <a:p>
            <a:pPr algn="just"/>
            <a:endParaRPr lang="es-EC" dirty="0">
              <a:solidFill>
                <a:srgbClr val="20347D"/>
              </a:solidFill>
              <a:latin typeface="Montserrat Medium"/>
            </a:endParaRPr>
          </a:p>
          <a:p>
            <a:pPr algn="just"/>
            <a:r>
              <a:rPr lang="es-EC" dirty="0">
                <a:solidFill>
                  <a:srgbClr val="20347D"/>
                </a:solidFill>
                <a:latin typeface="Montserrat Medium"/>
              </a:rPr>
              <a:t>• Presentaciones del destino Quito en Colombia, Roma y Madrid</a:t>
            </a:r>
          </a:p>
          <a:p>
            <a:pPr algn="just"/>
            <a:endParaRPr lang="es-EC" sz="1100" dirty="0">
              <a:solidFill>
                <a:srgbClr val="20347D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9DF253-0BD9-685D-9A6C-8CA1DB0BE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792" y="1515881"/>
            <a:ext cx="3830928" cy="2366414"/>
          </a:xfrm>
          <a:prstGeom prst="rect">
            <a:avLst/>
          </a:prstGeom>
        </p:spPr>
      </p:pic>
      <p:pic>
        <p:nvPicPr>
          <p:cNvPr id="6" name="Google Shape;69;p2" title="azul_2.png">
            <a:extLst>
              <a:ext uri="{FF2B5EF4-FFF2-40B4-BE49-F238E27FC236}">
                <a16:creationId xmlns:a16="http://schemas.microsoft.com/office/drawing/2014/main" id="{49D85340-A561-8896-4C56-D870326B534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0;p5">
            <a:extLst>
              <a:ext uri="{FF2B5EF4-FFF2-40B4-BE49-F238E27FC236}">
                <a16:creationId xmlns:a16="http://schemas.microsoft.com/office/drawing/2014/main" id="{08EB5C32-FF09-17C6-6F71-0CAEB26B1B34}"/>
              </a:ext>
            </a:extLst>
          </p:cNvPr>
          <p:cNvSpPr/>
          <p:nvPr/>
        </p:nvSpPr>
        <p:spPr>
          <a:xfrm>
            <a:off x="2484662" y="705463"/>
            <a:ext cx="4311412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1;p5">
            <a:extLst>
              <a:ext uri="{FF2B5EF4-FFF2-40B4-BE49-F238E27FC236}">
                <a16:creationId xmlns:a16="http://schemas.microsoft.com/office/drawing/2014/main" id="{82B5F860-9FAC-31A2-5CB5-8871DD2BDB32}"/>
              </a:ext>
            </a:extLst>
          </p:cNvPr>
          <p:cNvSpPr txBox="1"/>
          <p:nvPr/>
        </p:nvSpPr>
        <p:spPr>
          <a:xfrm>
            <a:off x="1983306" y="664272"/>
            <a:ext cx="524295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C" sz="1600" dirty="0">
                <a:solidFill>
                  <a:schemeClr val="lt1"/>
                </a:solidFill>
                <a:latin typeface="Montserrat ExtraBold"/>
              </a:rPr>
              <a:t>Acciones de Promoción del Destino</a:t>
            </a:r>
            <a:endParaRPr lang="es-EC" sz="1600" dirty="0">
              <a:solidFill>
                <a:schemeClr val="lt1"/>
              </a:solidFill>
              <a:latin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15549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6090EA38-7982-4BE9-A3D4-E14F560F5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 title="Asset 32.png">
            <a:extLst>
              <a:ext uri="{FF2B5EF4-FFF2-40B4-BE49-F238E27FC236}">
                <a16:creationId xmlns:a16="http://schemas.microsoft.com/office/drawing/2014/main" id="{17856D2B-1CE3-DF0D-A559-0B8457C1A1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Asset 31.png">
            <a:extLst>
              <a:ext uri="{FF2B5EF4-FFF2-40B4-BE49-F238E27FC236}">
                <a16:creationId xmlns:a16="http://schemas.microsoft.com/office/drawing/2014/main" id="{62E16FEE-2D72-C20D-1817-4CA1101145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 title="1LOGOTIPOS-06.png">
            <a:extLst>
              <a:ext uri="{FF2B5EF4-FFF2-40B4-BE49-F238E27FC236}">
                <a16:creationId xmlns:a16="http://schemas.microsoft.com/office/drawing/2014/main" id="{6240E5B9-0039-B24E-7C59-913B6E0882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 title="LOGO_BLANCO.png">
            <a:extLst>
              <a:ext uri="{FF2B5EF4-FFF2-40B4-BE49-F238E27FC236}">
                <a16:creationId xmlns:a16="http://schemas.microsoft.com/office/drawing/2014/main" id="{4FD8199D-9187-D136-3F75-B907291603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20A57EC-98CA-6B63-6E6F-D78985626891}"/>
              </a:ext>
            </a:extLst>
          </p:cNvPr>
          <p:cNvSpPr txBox="1"/>
          <p:nvPr/>
        </p:nvSpPr>
        <p:spPr>
          <a:xfrm>
            <a:off x="786003" y="3258964"/>
            <a:ext cx="7844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solidFill>
                  <a:schemeClr val="lt1"/>
                </a:solidFill>
                <a:latin typeface="Montserrat SemiBold"/>
              </a:rPr>
              <a:t>Acciones de Turismo de Negocio</a:t>
            </a:r>
          </a:p>
        </p:txBody>
      </p:sp>
      <p:sp>
        <p:nvSpPr>
          <p:cNvPr id="2" name="Google Shape;76;p3">
            <a:extLst>
              <a:ext uri="{FF2B5EF4-FFF2-40B4-BE49-F238E27FC236}">
                <a16:creationId xmlns:a16="http://schemas.microsoft.com/office/drawing/2014/main" id="{91848457-6198-8F6F-103C-3D2EE24074AB}"/>
              </a:ext>
            </a:extLst>
          </p:cNvPr>
          <p:cNvSpPr/>
          <p:nvPr/>
        </p:nvSpPr>
        <p:spPr>
          <a:xfrm>
            <a:off x="864142" y="2361523"/>
            <a:ext cx="4904722" cy="7389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9;p3">
            <a:extLst>
              <a:ext uri="{FF2B5EF4-FFF2-40B4-BE49-F238E27FC236}">
                <a16:creationId xmlns:a16="http://schemas.microsoft.com/office/drawing/2014/main" id="{7D92F526-3217-1F21-A517-84F4776EC2C7}"/>
              </a:ext>
            </a:extLst>
          </p:cNvPr>
          <p:cNvSpPr txBox="1"/>
          <p:nvPr/>
        </p:nvSpPr>
        <p:spPr>
          <a:xfrm>
            <a:off x="1373355" y="2355356"/>
            <a:ext cx="3765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Quito Turismo</a:t>
            </a:r>
            <a:endParaRPr sz="36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2007143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2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" title="azul_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AD07F25-B324-C0A8-D8BF-54605F4268EB}"/>
              </a:ext>
            </a:extLst>
          </p:cNvPr>
          <p:cNvSpPr/>
          <p:nvPr/>
        </p:nvSpPr>
        <p:spPr>
          <a:xfrm>
            <a:off x="786974" y="1361921"/>
            <a:ext cx="1020619" cy="254605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Quito Turismo</a:t>
            </a:r>
            <a:endParaRPr lang="es-EC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B7282CA-4503-6FED-4DD0-5E5BFEF02A81}"/>
              </a:ext>
            </a:extLst>
          </p:cNvPr>
          <p:cNvSpPr/>
          <p:nvPr/>
        </p:nvSpPr>
        <p:spPr>
          <a:xfrm>
            <a:off x="1858393" y="1361921"/>
            <a:ext cx="1128989" cy="254605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Turismo en cifras</a:t>
            </a:r>
            <a:endParaRPr lang="es-EC" sz="12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B5B7D04-7DCF-B584-EF0B-15CC83AD69BD}"/>
              </a:ext>
            </a:extLst>
          </p:cNvPr>
          <p:cNvSpPr/>
          <p:nvPr/>
        </p:nvSpPr>
        <p:spPr>
          <a:xfrm>
            <a:off x="3038183" y="1361921"/>
            <a:ext cx="4339158" cy="432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Acciones de gobernanza y desarrollo de productos turístico</a:t>
            </a:r>
            <a:endParaRPr lang="es-EC" sz="1100" dirty="0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5EA4C030-D6F3-84BD-2E97-C1ECB6B0B32F}"/>
              </a:ext>
            </a:extLst>
          </p:cNvPr>
          <p:cNvSpPr/>
          <p:nvPr/>
        </p:nvSpPr>
        <p:spPr>
          <a:xfrm>
            <a:off x="3038182" y="1885647"/>
            <a:ext cx="4339157" cy="432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Acciones de Promoción del Destino</a:t>
            </a:r>
            <a:endParaRPr lang="es-EC" sz="1100" dirty="0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5FCBC9BB-1B91-D25A-C489-38753964B178}"/>
              </a:ext>
            </a:extLst>
          </p:cNvPr>
          <p:cNvSpPr/>
          <p:nvPr/>
        </p:nvSpPr>
        <p:spPr>
          <a:xfrm>
            <a:off x="3038183" y="2409372"/>
            <a:ext cx="4339156" cy="432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Acciones de Turismo de Negocio</a:t>
            </a:r>
            <a:endParaRPr lang="es-EC" sz="1100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3B30FB9-31AD-3B49-5743-DDA01F62C29F}"/>
              </a:ext>
            </a:extLst>
          </p:cNvPr>
          <p:cNvSpPr/>
          <p:nvPr/>
        </p:nvSpPr>
        <p:spPr>
          <a:xfrm>
            <a:off x="3038181" y="2894342"/>
            <a:ext cx="4339157" cy="432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Acciones de Servicios Turísticos</a:t>
            </a:r>
            <a:endParaRPr lang="es-EC" sz="1100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EC8D8121-EA49-8CC4-CFD6-F51CC96B4D8B}"/>
              </a:ext>
            </a:extLst>
          </p:cNvPr>
          <p:cNvSpPr/>
          <p:nvPr/>
        </p:nvSpPr>
        <p:spPr>
          <a:xfrm>
            <a:off x="3038180" y="3418067"/>
            <a:ext cx="4339157" cy="432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/>
              <a:t>Acciones de Comercialización</a:t>
            </a:r>
            <a:endParaRPr lang="es-EC" sz="1100" dirty="0"/>
          </a:p>
        </p:txBody>
      </p:sp>
      <p:sp>
        <p:nvSpPr>
          <p:cNvPr id="12" name="Google Shape;93;p4">
            <a:extLst>
              <a:ext uri="{FF2B5EF4-FFF2-40B4-BE49-F238E27FC236}">
                <a16:creationId xmlns:a16="http://schemas.microsoft.com/office/drawing/2014/main" id="{07FAAFAC-CD50-09A8-4378-18DBAABA8233}"/>
              </a:ext>
            </a:extLst>
          </p:cNvPr>
          <p:cNvSpPr/>
          <p:nvPr/>
        </p:nvSpPr>
        <p:spPr>
          <a:xfrm>
            <a:off x="3359099" y="734630"/>
            <a:ext cx="2425801" cy="319566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" sz="2300" b="0" i="0" u="none" strike="noStrike" cap="none" dirty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CONTENIDO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2EAFC3F5-5BF8-39F8-7D3B-4CFE093BD0F3}"/>
              </a:ext>
            </a:extLst>
          </p:cNvPr>
          <p:cNvSpPr/>
          <p:nvPr/>
        </p:nvSpPr>
        <p:spPr>
          <a:xfrm>
            <a:off x="7395092" y="1369538"/>
            <a:ext cx="1128989" cy="254605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Ejecución del presupuesto</a:t>
            </a:r>
            <a:endParaRPr lang="es-EC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87EB9F29-0C8C-43B7-D5C6-B51AE4376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 title="Asset 32.png">
            <a:extLst>
              <a:ext uri="{FF2B5EF4-FFF2-40B4-BE49-F238E27FC236}">
                <a16:creationId xmlns:a16="http://schemas.microsoft.com/office/drawing/2014/main" id="{37662837-FF41-C1D0-00A7-2AB463F1E6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B098A8B6-8FA5-E0F9-6DDA-0808DB4A4E5D}"/>
              </a:ext>
            </a:extLst>
          </p:cNvPr>
          <p:cNvSpPr/>
          <p:nvPr/>
        </p:nvSpPr>
        <p:spPr>
          <a:xfrm>
            <a:off x="513383" y="3105215"/>
            <a:ext cx="4841965" cy="1288265"/>
          </a:xfrm>
          <a:prstGeom prst="rect">
            <a:avLst/>
          </a:prstGeom>
          <a:solidFill>
            <a:srgbClr val="2236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0070C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313B8D6-D1EE-0970-275C-7434B4941639}"/>
              </a:ext>
            </a:extLst>
          </p:cNvPr>
          <p:cNvSpPr/>
          <p:nvPr/>
        </p:nvSpPr>
        <p:spPr>
          <a:xfrm>
            <a:off x="513383" y="1744740"/>
            <a:ext cx="4841965" cy="12882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2800F2B9-0DA6-9884-9115-8399B2AFDE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>
            <a:extLst>
              <a:ext uri="{FF2B5EF4-FFF2-40B4-BE49-F238E27FC236}">
                <a16:creationId xmlns:a16="http://schemas.microsoft.com/office/drawing/2014/main" id="{ECA4F338-A2C2-504A-86E4-B1AF5FA2F645}"/>
              </a:ext>
            </a:extLst>
          </p:cNvPr>
          <p:cNvSpPr/>
          <p:nvPr/>
        </p:nvSpPr>
        <p:spPr>
          <a:xfrm>
            <a:off x="1831983" y="954197"/>
            <a:ext cx="5446148" cy="36599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>
            <a:extLst>
              <a:ext uri="{FF2B5EF4-FFF2-40B4-BE49-F238E27FC236}">
                <a16:creationId xmlns:a16="http://schemas.microsoft.com/office/drawing/2014/main" id="{CBCAAD14-105D-F9B1-7378-65DA00125B7C}"/>
              </a:ext>
            </a:extLst>
          </p:cNvPr>
          <p:cNvSpPr txBox="1"/>
          <p:nvPr/>
        </p:nvSpPr>
        <p:spPr>
          <a:xfrm>
            <a:off x="1170348" y="891779"/>
            <a:ext cx="680330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C" sz="1800" dirty="0">
                <a:solidFill>
                  <a:schemeClr val="lt1"/>
                </a:solidFill>
                <a:latin typeface="Montserrat ExtraBold"/>
              </a:rPr>
              <a:t>Acciones de Turismo de Negocios (MICE)</a:t>
            </a:r>
            <a:endParaRPr sz="1800" dirty="0">
              <a:solidFill>
                <a:schemeClr val="lt1"/>
              </a:solidFill>
              <a:latin typeface="Montserrat ExtraBold"/>
              <a:sym typeface="Montserrat ExtraBold"/>
            </a:endParaRPr>
          </a:p>
        </p:txBody>
      </p:sp>
      <p:sp>
        <p:nvSpPr>
          <p:cNvPr id="3" name="Google Shape;90;p4">
            <a:extLst>
              <a:ext uri="{FF2B5EF4-FFF2-40B4-BE49-F238E27FC236}">
                <a16:creationId xmlns:a16="http://schemas.microsoft.com/office/drawing/2014/main" id="{505C1A62-3402-AEAB-39DB-FBC53465BB36}"/>
              </a:ext>
            </a:extLst>
          </p:cNvPr>
          <p:cNvSpPr txBox="1"/>
          <p:nvPr/>
        </p:nvSpPr>
        <p:spPr>
          <a:xfrm>
            <a:off x="580847" y="1746031"/>
            <a:ext cx="2804917" cy="2170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050" b="1" dirty="0">
                <a:solidFill>
                  <a:srgbClr val="20347D"/>
                </a:solidFill>
                <a:latin typeface="Montserrat Black" panose="00000A00000000000000" pitchFamily="2" charset="0"/>
              </a:rPr>
              <a:t>QUITO SEDE DE EVENTOS INTERNACIONALES ESPECIALIZADOS EN TURISMO:</a:t>
            </a:r>
          </a:p>
          <a:p>
            <a:endParaRPr lang="es-ES" sz="1050" b="1" dirty="0">
              <a:solidFill>
                <a:srgbClr val="20347D"/>
              </a:solidFill>
              <a:latin typeface="Montserrat Black" panose="00000A00000000000000" pitchFamily="2" charset="0"/>
            </a:endParaRPr>
          </a:p>
          <a:p>
            <a:r>
              <a:rPr lang="es-EC" sz="1050" b="1" dirty="0" err="1">
                <a:solidFill>
                  <a:srgbClr val="20347D"/>
                </a:solidFill>
                <a:latin typeface="Montserrat Medium"/>
              </a:rPr>
              <a:t>Travel</a:t>
            </a:r>
            <a:r>
              <a:rPr lang="es-EC" sz="1050" b="1" dirty="0">
                <a:solidFill>
                  <a:srgbClr val="20347D"/>
                </a:solidFill>
                <a:latin typeface="Montserrat Medium"/>
              </a:rPr>
              <a:t> </a:t>
            </a:r>
            <a:r>
              <a:rPr lang="es-EC" sz="1050" b="1" dirty="0" err="1">
                <a:solidFill>
                  <a:srgbClr val="20347D"/>
                </a:solidFill>
                <a:latin typeface="Montserrat Medium"/>
              </a:rPr>
              <a:t>Mart</a:t>
            </a:r>
            <a:endParaRPr lang="es-EC" sz="1050" b="1" dirty="0">
              <a:solidFill>
                <a:srgbClr val="20347D"/>
              </a:solidFill>
              <a:latin typeface="Montserrat Medium"/>
            </a:endParaRPr>
          </a:p>
          <a:p>
            <a:r>
              <a:rPr lang="es-EC" sz="1050" b="1" dirty="0">
                <a:solidFill>
                  <a:srgbClr val="20347D"/>
                </a:solidFill>
                <a:latin typeface="Montserrat Medium"/>
              </a:rPr>
              <a:t>Adventure </a:t>
            </a:r>
            <a:r>
              <a:rPr lang="es-EC" sz="1050" b="1" dirty="0" err="1">
                <a:solidFill>
                  <a:srgbClr val="20347D"/>
                </a:solidFill>
                <a:latin typeface="Montserrat Medium"/>
              </a:rPr>
              <a:t>Elevate</a:t>
            </a:r>
            <a:r>
              <a:rPr lang="es-EC" sz="1050" b="1" dirty="0">
                <a:solidFill>
                  <a:srgbClr val="20347D"/>
                </a:solidFill>
                <a:latin typeface="Montserrat Medium"/>
              </a:rPr>
              <a:t> - </a:t>
            </a:r>
            <a:r>
              <a:rPr lang="es-EC" sz="1050" b="1" dirty="0" err="1">
                <a:solidFill>
                  <a:srgbClr val="20347D"/>
                </a:solidFill>
                <a:latin typeface="Montserrat Medium"/>
              </a:rPr>
              <a:t>Latin</a:t>
            </a:r>
            <a:r>
              <a:rPr lang="es-EC" sz="1050" b="1" dirty="0">
                <a:solidFill>
                  <a:srgbClr val="20347D"/>
                </a:solidFill>
                <a:latin typeface="Montserrat Medium"/>
              </a:rPr>
              <a:t> </a:t>
            </a:r>
            <a:r>
              <a:rPr lang="es-EC" sz="1050" b="1" dirty="0" err="1">
                <a:solidFill>
                  <a:srgbClr val="20347D"/>
                </a:solidFill>
                <a:latin typeface="Montserrat Medium"/>
              </a:rPr>
              <a:t>America</a:t>
            </a:r>
            <a:r>
              <a:rPr lang="es-EC" sz="1050" b="1" dirty="0">
                <a:solidFill>
                  <a:srgbClr val="20347D"/>
                </a:solidFill>
                <a:latin typeface="Montserrat Medium"/>
              </a:rPr>
              <a:t> </a:t>
            </a:r>
          </a:p>
          <a:p>
            <a:endParaRPr lang="es-EC" sz="1050" b="1" dirty="0">
              <a:solidFill>
                <a:srgbClr val="20347D"/>
              </a:solidFill>
              <a:latin typeface="Montserrat Medium"/>
            </a:endParaRPr>
          </a:p>
          <a:p>
            <a:endParaRPr lang="es-EC" sz="1050" b="1" dirty="0">
              <a:solidFill>
                <a:schemeClr val="bg1"/>
              </a:solidFill>
              <a:latin typeface="Montserrat Medium"/>
            </a:endParaRPr>
          </a:p>
          <a:p>
            <a:endParaRPr lang="es-EC" sz="1050" b="1" dirty="0">
              <a:solidFill>
                <a:schemeClr val="bg1"/>
              </a:solidFill>
              <a:latin typeface="Montserrat Medium"/>
            </a:endParaRPr>
          </a:p>
          <a:p>
            <a:r>
              <a:rPr lang="es-ES" sz="1050" b="1" dirty="0">
                <a:solidFill>
                  <a:schemeClr val="bg1"/>
                </a:solidFill>
                <a:latin typeface="Montserrat Black" panose="00000A00000000000000" pitchFamily="2" charset="0"/>
              </a:rPr>
              <a:t>QUITO SEDE DE EVENTOS INTERNACIONALES:</a:t>
            </a:r>
          </a:p>
          <a:p>
            <a:endParaRPr lang="es-EC" sz="1050" b="1" dirty="0">
              <a:solidFill>
                <a:schemeClr val="bg1"/>
              </a:solidFill>
              <a:latin typeface="Montserrat Medium"/>
            </a:endParaRPr>
          </a:p>
          <a:p>
            <a:r>
              <a:rPr lang="es-EC" sz="1050" b="1" dirty="0">
                <a:solidFill>
                  <a:schemeClr val="bg1"/>
                </a:solidFill>
                <a:latin typeface="Montserrat Medium"/>
              </a:rPr>
              <a:t>53 Congreso eucarístico Internacional </a:t>
            </a:r>
          </a:p>
          <a:p>
            <a:r>
              <a:rPr lang="es-EC" sz="1050" b="1" dirty="0">
                <a:solidFill>
                  <a:schemeClr val="bg1"/>
                </a:solidFill>
                <a:latin typeface="Montserrat Medium"/>
              </a:rPr>
              <a:t>ICCA </a:t>
            </a:r>
            <a:r>
              <a:rPr lang="es-EC" sz="1050" b="1" dirty="0" err="1">
                <a:solidFill>
                  <a:schemeClr val="bg1"/>
                </a:solidFill>
                <a:latin typeface="Montserrat Medium"/>
              </a:rPr>
              <a:t>Roadshow</a:t>
            </a:r>
            <a:r>
              <a:rPr lang="es-EC" sz="1050" b="1" dirty="0">
                <a:solidFill>
                  <a:schemeClr val="bg1"/>
                </a:solidFill>
                <a:latin typeface="Montserrat Medium"/>
              </a:rPr>
              <a:t> 2024</a:t>
            </a:r>
          </a:p>
          <a:p>
            <a:r>
              <a:rPr lang="es-EC" sz="1050" b="1" dirty="0">
                <a:solidFill>
                  <a:schemeClr val="bg1"/>
                </a:solidFill>
                <a:latin typeface="Montserrat Medium"/>
              </a:rPr>
              <a:t>Quito Trail </a:t>
            </a:r>
            <a:r>
              <a:rPr lang="es-EC" sz="1050" b="1" dirty="0" err="1">
                <a:solidFill>
                  <a:schemeClr val="bg1"/>
                </a:solidFill>
                <a:latin typeface="Montserrat Medium"/>
              </a:rPr>
              <a:t>by</a:t>
            </a:r>
            <a:r>
              <a:rPr lang="es-EC" sz="1050" b="1" dirty="0">
                <a:solidFill>
                  <a:schemeClr val="bg1"/>
                </a:solidFill>
                <a:latin typeface="Montserrat Medium"/>
              </a:rPr>
              <a:t> UTMB</a:t>
            </a:r>
          </a:p>
          <a:p>
            <a:endParaRPr lang="es-EC" sz="1200" b="1" dirty="0">
              <a:solidFill>
                <a:schemeClr val="bg1"/>
              </a:solidFill>
              <a:latin typeface="Montserrat Medium"/>
            </a:endParaRPr>
          </a:p>
          <a:p>
            <a:endParaRPr lang="es-EC" sz="1200" b="1" dirty="0">
              <a:solidFill>
                <a:schemeClr val="bg1"/>
              </a:solidFill>
              <a:latin typeface="Montserrat Medium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A4F887E-B1B9-02A8-09FF-2D6EA44043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0" r="10111"/>
          <a:stretch>
            <a:fillRect/>
          </a:stretch>
        </p:blipFill>
        <p:spPr>
          <a:xfrm>
            <a:off x="7089700" y="1449175"/>
            <a:ext cx="1842144" cy="153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51F80C1-A790-3053-91C4-3FFC7D5862E4}"/>
              </a:ext>
            </a:extLst>
          </p:cNvPr>
          <p:cNvSpPr txBox="1"/>
          <p:nvPr/>
        </p:nvSpPr>
        <p:spPr>
          <a:xfrm>
            <a:off x="3385764" y="2026014"/>
            <a:ext cx="1820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800" dirty="0">
              <a:solidFill>
                <a:srgbClr val="20347D"/>
              </a:solidFill>
              <a:latin typeface="Montserrat Medium"/>
            </a:endParaRPr>
          </a:p>
          <a:p>
            <a:r>
              <a:rPr lang="es-EC" sz="800" dirty="0">
                <a:solidFill>
                  <a:srgbClr val="20347D"/>
                </a:solidFill>
                <a:latin typeface="Montserrat Medium"/>
              </a:rPr>
              <a:t>(Con la participación de 600 potenciales compradores turísticos internacionales en busca de nuevos acuerdos comerciales.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805ED6F-78AB-79B6-093E-86D11ED525B8}"/>
              </a:ext>
            </a:extLst>
          </p:cNvPr>
          <p:cNvSpPr txBox="1"/>
          <p:nvPr/>
        </p:nvSpPr>
        <p:spPr>
          <a:xfrm>
            <a:off x="3385764" y="3327371"/>
            <a:ext cx="1917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800" dirty="0">
                <a:solidFill>
                  <a:schemeClr val="bg1"/>
                </a:solidFill>
                <a:latin typeface="Montserrat Medium"/>
              </a:rPr>
              <a:t>4 MILLONES en ventas de restaurantes y hoteles.</a:t>
            </a:r>
          </a:p>
          <a:p>
            <a:endParaRPr lang="es-EC" sz="800" dirty="0">
              <a:solidFill>
                <a:schemeClr val="bg1"/>
              </a:solidFill>
              <a:latin typeface="Montserrat Medium"/>
            </a:endParaRPr>
          </a:p>
          <a:p>
            <a:r>
              <a:rPr lang="es-EC" sz="800" dirty="0">
                <a:solidFill>
                  <a:schemeClr val="bg1"/>
                </a:solidFill>
                <a:latin typeface="Montserrat Medium"/>
              </a:rPr>
              <a:t>50 representantes de la industria de eventos capacitados por expositores de categoría internacional</a:t>
            </a:r>
          </a:p>
        </p:txBody>
      </p:sp>
      <p:pic>
        <p:nvPicPr>
          <p:cNvPr id="4" name="Google Shape;91;p4">
            <a:extLst>
              <a:ext uri="{FF2B5EF4-FFF2-40B4-BE49-F238E27FC236}">
                <a16:creationId xmlns:a16="http://schemas.microsoft.com/office/drawing/2014/main" id="{4D8B0038-90D0-5CAB-6970-1140D12100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396" y="116735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B0FAA6E-4B09-EC2F-2314-0052A7E77B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155"/>
          <a:stretch>
            <a:fillRect/>
          </a:stretch>
        </p:blipFill>
        <p:spPr>
          <a:xfrm>
            <a:off x="5664238" y="2908508"/>
            <a:ext cx="2729377" cy="1502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oogle Shape;69;p2" title="azul_2.png">
            <a:extLst>
              <a:ext uri="{FF2B5EF4-FFF2-40B4-BE49-F238E27FC236}">
                <a16:creationId xmlns:a16="http://schemas.microsoft.com/office/drawing/2014/main" id="{348ABB73-D7A2-0322-6F9A-5D31AD42D95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26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7DE0004C-ACB9-CCA4-65E6-E18216C01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 title="Asset 32.png">
            <a:extLst>
              <a:ext uri="{FF2B5EF4-FFF2-40B4-BE49-F238E27FC236}">
                <a16:creationId xmlns:a16="http://schemas.microsoft.com/office/drawing/2014/main" id="{111F7825-6F44-C353-F7A7-2460F8746C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626E9A09-CA79-451D-7235-E511694A5C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0;p4">
            <a:extLst>
              <a:ext uri="{FF2B5EF4-FFF2-40B4-BE49-F238E27FC236}">
                <a16:creationId xmlns:a16="http://schemas.microsoft.com/office/drawing/2014/main" id="{B4869ACA-DE94-B301-AE8A-F62CC301EC81}"/>
              </a:ext>
            </a:extLst>
          </p:cNvPr>
          <p:cNvSpPr txBox="1"/>
          <p:nvPr/>
        </p:nvSpPr>
        <p:spPr>
          <a:xfrm>
            <a:off x="574798" y="1470178"/>
            <a:ext cx="4991501" cy="295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s-EC" sz="1600" b="1" dirty="0">
              <a:solidFill>
                <a:srgbClr val="20347D"/>
              </a:solidFill>
              <a:latin typeface="Montserrat" pitchFamily="2" charset="77"/>
            </a:endParaRPr>
          </a:p>
          <a:p>
            <a:r>
              <a:rPr lang="es-EC" sz="1600" b="1" dirty="0">
                <a:solidFill>
                  <a:srgbClr val="20347D"/>
                </a:solidFill>
                <a:latin typeface="Montserrat" pitchFamily="2" charset="77"/>
              </a:rPr>
              <a:t>POSTULACIONES Y EVENTOS CAPTADOS:</a:t>
            </a:r>
          </a:p>
          <a:p>
            <a:endParaRPr lang="es-EC" sz="1600" b="1" dirty="0">
              <a:solidFill>
                <a:srgbClr val="20347D"/>
              </a:solidFill>
              <a:latin typeface="Montserrat" pitchFamily="2" charset="77"/>
            </a:endParaRPr>
          </a:p>
          <a:p>
            <a:r>
              <a:rPr lang="es-EC" sz="1200" b="1" dirty="0">
                <a:solidFill>
                  <a:srgbClr val="20347D"/>
                </a:solidFill>
                <a:latin typeface="Montserrat" pitchFamily="2" charset="77"/>
              </a:rPr>
              <a:t>Congreso Mundial de Fotografía 2025: </a:t>
            </a:r>
            <a:r>
              <a:rPr lang="es-EC" sz="1200" dirty="0">
                <a:solidFill>
                  <a:srgbClr val="20347D"/>
                </a:solidFill>
                <a:latin typeface="Montserrat" pitchFamily="2" charset="77"/>
              </a:rPr>
              <a:t>Se espera la presencia de fotógrafos de más de 40 países.</a:t>
            </a:r>
          </a:p>
          <a:p>
            <a:endParaRPr lang="es-EC" sz="1200" dirty="0">
              <a:solidFill>
                <a:srgbClr val="20347D"/>
              </a:solidFill>
              <a:latin typeface="Montserrat" pitchFamily="2" charset="77"/>
            </a:endParaRPr>
          </a:p>
          <a:p>
            <a:r>
              <a:rPr lang="es-EC" sz="1200" b="1" dirty="0">
                <a:solidFill>
                  <a:srgbClr val="20347D"/>
                </a:solidFill>
                <a:latin typeface="Montserrat" pitchFamily="2" charset="77"/>
              </a:rPr>
              <a:t>WORKSHOP BY ICCA</a:t>
            </a:r>
            <a:r>
              <a:rPr lang="es-EC" sz="1200" dirty="0">
                <a:solidFill>
                  <a:srgbClr val="20347D"/>
                </a:solidFill>
                <a:latin typeface="Montserrat" pitchFamily="2" charset="77"/>
              </a:rPr>
              <a:t>: Se espera la presencia de representantes de empresas internacionales especializados en la organización de eventos. </a:t>
            </a:r>
          </a:p>
          <a:p>
            <a:endParaRPr lang="es-EC" sz="1200" dirty="0">
              <a:solidFill>
                <a:srgbClr val="20347D"/>
              </a:solidFill>
              <a:latin typeface="Montserrat" pitchFamily="2" charset="77"/>
            </a:endParaRPr>
          </a:p>
          <a:p>
            <a:r>
              <a:rPr lang="es-EC" sz="1200" b="1" dirty="0">
                <a:solidFill>
                  <a:srgbClr val="20347D"/>
                </a:solidFill>
                <a:latin typeface="Montserrat" pitchFamily="2" charset="77"/>
              </a:rPr>
              <a:t>Postulación y ganadores para la sede del evento COCAL en Quito en el 2026: </a:t>
            </a:r>
            <a:r>
              <a:rPr lang="es-EC" sz="1200" dirty="0">
                <a:solidFill>
                  <a:srgbClr val="20347D"/>
                </a:solidFill>
                <a:latin typeface="Montserrat" pitchFamily="2" charset="77"/>
              </a:rPr>
              <a:t>Se estima la participación de más de 300 asistentes.</a:t>
            </a:r>
          </a:p>
          <a:p>
            <a:endParaRPr lang="es-EC" sz="1600" b="1" dirty="0">
              <a:solidFill>
                <a:srgbClr val="20347D"/>
              </a:solidFill>
              <a:latin typeface="Montserrat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9A0AF2-C92A-EFA0-F3CA-D31FD4B76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008" y="1497460"/>
            <a:ext cx="2454739" cy="1631109"/>
          </a:xfrm>
          <a:prstGeom prst="rect">
            <a:avLst/>
          </a:prstGeom>
        </p:spPr>
      </p:pic>
      <p:sp>
        <p:nvSpPr>
          <p:cNvPr id="6" name="Google Shape;100;p5">
            <a:extLst>
              <a:ext uri="{FF2B5EF4-FFF2-40B4-BE49-F238E27FC236}">
                <a16:creationId xmlns:a16="http://schemas.microsoft.com/office/drawing/2014/main" id="{330CC942-A11B-5F75-42A1-7C5A357C51D5}"/>
              </a:ext>
            </a:extLst>
          </p:cNvPr>
          <p:cNvSpPr/>
          <p:nvPr/>
        </p:nvSpPr>
        <p:spPr>
          <a:xfrm>
            <a:off x="1831983" y="954197"/>
            <a:ext cx="5446148" cy="36599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91;p4">
            <a:extLst>
              <a:ext uri="{FF2B5EF4-FFF2-40B4-BE49-F238E27FC236}">
                <a16:creationId xmlns:a16="http://schemas.microsoft.com/office/drawing/2014/main" id="{788B930C-1EC1-1F8B-AA38-09F60F200D9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396" y="116735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1;p5">
            <a:extLst>
              <a:ext uri="{FF2B5EF4-FFF2-40B4-BE49-F238E27FC236}">
                <a16:creationId xmlns:a16="http://schemas.microsoft.com/office/drawing/2014/main" id="{0499BD33-5D9E-54C0-370D-1DE5085B37E5}"/>
              </a:ext>
            </a:extLst>
          </p:cNvPr>
          <p:cNvSpPr txBox="1"/>
          <p:nvPr/>
        </p:nvSpPr>
        <p:spPr>
          <a:xfrm>
            <a:off x="1170348" y="891779"/>
            <a:ext cx="680330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C" sz="1800" dirty="0">
                <a:solidFill>
                  <a:schemeClr val="lt1"/>
                </a:solidFill>
                <a:latin typeface="Montserrat ExtraBold"/>
              </a:rPr>
              <a:t>Acciones de Turismo de Negocios (MICE)</a:t>
            </a:r>
            <a:endParaRPr sz="1800" dirty="0">
              <a:solidFill>
                <a:schemeClr val="lt1"/>
              </a:solidFill>
              <a:latin typeface="Montserrat ExtraBold"/>
              <a:sym typeface="Montserrat ExtraBold"/>
            </a:endParaRPr>
          </a:p>
        </p:txBody>
      </p:sp>
      <p:pic>
        <p:nvPicPr>
          <p:cNvPr id="10" name="Google Shape;69;p2" title="azul_2.png">
            <a:extLst>
              <a:ext uri="{FF2B5EF4-FFF2-40B4-BE49-F238E27FC236}">
                <a16:creationId xmlns:a16="http://schemas.microsoft.com/office/drawing/2014/main" id="{587E6EAA-06CC-6344-6770-B08F68CEF4E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 descr="Un grupo de personas en un salón de clases&#10;&#10;El contenido generado por IA puede ser incorrecto.">
            <a:extLst>
              <a:ext uri="{FF2B5EF4-FFF2-40B4-BE49-F238E27FC236}">
                <a16:creationId xmlns:a16="http://schemas.microsoft.com/office/drawing/2014/main" id="{E683E2E0-C07B-6C30-AF7B-A78453EB1B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602" y="2669104"/>
            <a:ext cx="28956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6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0CA9E5BC-A3EA-BD9E-1CCA-386849AE8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 title="Asset 32.png">
            <a:extLst>
              <a:ext uri="{FF2B5EF4-FFF2-40B4-BE49-F238E27FC236}">
                <a16:creationId xmlns:a16="http://schemas.microsoft.com/office/drawing/2014/main" id="{6637F3B4-D39B-E2D1-1D3F-19D4FBFB06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Asset 31.png">
            <a:extLst>
              <a:ext uri="{FF2B5EF4-FFF2-40B4-BE49-F238E27FC236}">
                <a16:creationId xmlns:a16="http://schemas.microsoft.com/office/drawing/2014/main" id="{8B428A68-A58A-2DFD-90B0-74E86DA017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 title="1LOGOTIPOS-06.png">
            <a:extLst>
              <a:ext uri="{FF2B5EF4-FFF2-40B4-BE49-F238E27FC236}">
                <a16:creationId xmlns:a16="http://schemas.microsoft.com/office/drawing/2014/main" id="{76B6476E-2532-5A62-D43F-2B1AA71850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 title="LOGO_BLANCO.png">
            <a:extLst>
              <a:ext uri="{FF2B5EF4-FFF2-40B4-BE49-F238E27FC236}">
                <a16:creationId xmlns:a16="http://schemas.microsoft.com/office/drawing/2014/main" id="{12FD7E60-D2F2-4BA6-F36D-855E72C2E95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784B6BB-3B02-20B6-9FE7-49B9C1821101}"/>
              </a:ext>
            </a:extLst>
          </p:cNvPr>
          <p:cNvSpPr txBox="1"/>
          <p:nvPr/>
        </p:nvSpPr>
        <p:spPr>
          <a:xfrm>
            <a:off x="786003" y="3258964"/>
            <a:ext cx="7844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solidFill>
                  <a:schemeClr val="lt1"/>
                </a:solidFill>
                <a:latin typeface="Montserrat SemiBold"/>
              </a:rPr>
              <a:t>Acciones de Servicios Turísticos</a:t>
            </a:r>
          </a:p>
        </p:txBody>
      </p:sp>
      <p:sp>
        <p:nvSpPr>
          <p:cNvPr id="2" name="Google Shape;76;p3">
            <a:extLst>
              <a:ext uri="{FF2B5EF4-FFF2-40B4-BE49-F238E27FC236}">
                <a16:creationId xmlns:a16="http://schemas.microsoft.com/office/drawing/2014/main" id="{D337A3E5-0749-2538-291B-CD8927EC3FC0}"/>
              </a:ext>
            </a:extLst>
          </p:cNvPr>
          <p:cNvSpPr/>
          <p:nvPr/>
        </p:nvSpPr>
        <p:spPr>
          <a:xfrm>
            <a:off x="864142" y="2361523"/>
            <a:ext cx="4904722" cy="7389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9;p3">
            <a:extLst>
              <a:ext uri="{FF2B5EF4-FFF2-40B4-BE49-F238E27FC236}">
                <a16:creationId xmlns:a16="http://schemas.microsoft.com/office/drawing/2014/main" id="{1C775D92-0C74-DBA2-5F35-C3C83F8A862D}"/>
              </a:ext>
            </a:extLst>
          </p:cNvPr>
          <p:cNvSpPr txBox="1"/>
          <p:nvPr/>
        </p:nvSpPr>
        <p:spPr>
          <a:xfrm>
            <a:off x="1373355" y="2355356"/>
            <a:ext cx="3765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Quito Turismo</a:t>
            </a:r>
            <a:endParaRPr sz="36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856763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D31904D3-A4C9-12B4-D3BC-27615966F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 title="Asset 32.png">
            <a:extLst>
              <a:ext uri="{FF2B5EF4-FFF2-40B4-BE49-F238E27FC236}">
                <a16:creationId xmlns:a16="http://schemas.microsoft.com/office/drawing/2014/main" id="{BDE78B4F-FD42-16F8-7F73-2182402C3C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9784" y="408974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AA926426-F2BF-9766-D90E-7A713FD2906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>
            <a:extLst>
              <a:ext uri="{FF2B5EF4-FFF2-40B4-BE49-F238E27FC236}">
                <a16:creationId xmlns:a16="http://schemas.microsoft.com/office/drawing/2014/main" id="{D2E2CB58-43DF-866A-A280-534DCE9200A5}"/>
              </a:ext>
            </a:extLst>
          </p:cNvPr>
          <p:cNvSpPr/>
          <p:nvPr/>
        </p:nvSpPr>
        <p:spPr>
          <a:xfrm>
            <a:off x="1403634" y="707681"/>
            <a:ext cx="5184518" cy="5388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>
            <a:extLst>
              <a:ext uri="{FF2B5EF4-FFF2-40B4-BE49-F238E27FC236}">
                <a16:creationId xmlns:a16="http://schemas.microsoft.com/office/drawing/2014/main" id="{079EE079-86D1-15FB-D2B3-445B141F8614}"/>
              </a:ext>
            </a:extLst>
          </p:cNvPr>
          <p:cNvSpPr txBox="1"/>
          <p:nvPr/>
        </p:nvSpPr>
        <p:spPr>
          <a:xfrm>
            <a:off x="1501914" y="704743"/>
            <a:ext cx="530399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C" sz="1800" dirty="0">
                <a:solidFill>
                  <a:schemeClr val="lt1"/>
                </a:solidFill>
                <a:latin typeface="Montserrat ExtraBold"/>
              </a:rPr>
              <a:t>Acciones de Servicios Turísticos</a:t>
            </a:r>
            <a:endParaRPr sz="1800" dirty="0">
              <a:solidFill>
                <a:schemeClr val="lt1"/>
              </a:solidFill>
              <a:latin typeface="Montserrat ExtraBold"/>
              <a:sym typeface="Montserrat ExtraBold"/>
            </a:endParaRPr>
          </a:p>
        </p:txBody>
      </p:sp>
      <p:sp>
        <p:nvSpPr>
          <p:cNvPr id="3" name="Google Shape;90;p4">
            <a:extLst>
              <a:ext uri="{FF2B5EF4-FFF2-40B4-BE49-F238E27FC236}">
                <a16:creationId xmlns:a16="http://schemas.microsoft.com/office/drawing/2014/main" id="{5C828669-87A4-47EC-B178-59B83A28247D}"/>
              </a:ext>
            </a:extLst>
          </p:cNvPr>
          <p:cNvSpPr txBox="1"/>
          <p:nvPr/>
        </p:nvSpPr>
        <p:spPr>
          <a:xfrm>
            <a:off x="630195" y="1435865"/>
            <a:ext cx="4257394" cy="293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dirty="0">
                <a:solidFill>
                  <a:srgbClr val="20347D"/>
                </a:solidFill>
                <a:latin typeface="Montserrat Medium"/>
              </a:rPr>
              <a:t>12.531 establecimientos registrados regularizados</a:t>
            </a:r>
            <a:r>
              <a:rPr lang="es-EC" b="1" dirty="0">
                <a:solidFill>
                  <a:srgbClr val="20347D"/>
                </a:solidFill>
                <a:latin typeface="Montserrat Medium"/>
              </a:rPr>
              <a:t> en el Catastro de establecimientos turísticos, lo que se traduce en </a:t>
            </a:r>
            <a:r>
              <a:rPr lang="es-EC" dirty="0">
                <a:solidFill>
                  <a:srgbClr val="20347D"/>
                </a:solidFill>
                <a:latin typeface="Montserrat Medium"/>
              </a:rPr>
              <a:t>un crecimiento del 108%</a:t>
            </a:r>
            <a:r>
              <a:rPr lang="es-EC" b="1" dirty="0">
                <a:solidFill>
                  <a:srgbClr val="20347D"/>
                </a:solidFill>
                <a:latin typeface="Montserrat Medium"/>
              </a:rPr>
              <a:t> en relación al 2023.</a:t>
            </a:r>
          </a:p>
          <a:p>
            <a:endParaRPr lang="es-EC" b="1" dirty="0">
              <a:solidFill>
                <a:srgbClr val="20347D"/>
              </a:solidFill>
              <a:latin typeface="Montserrat Medium"/>
            </a:endParaRPr>
          </a:p>
          <a:p>
            <a:r>
              <a:rPr lang="es-EC" dirty="0">
                <a:solidFill>
                  <a:srgbClr val="20347D"/>
                </a:solidFill>
                <a:latin typeface="Montserrat Medium"/>
              </a:rPr>
              <a:t>7609 personas capacitadas </a:t>
            </a:r>
            <a:r>
              <a:rPr lang="es-EC" b="1" dirty="0">
                <a:solidFill>
                  <a:srgbClr val="20347D"/>
                </a:solidFill>
                <a:latin typeface="Montserrat Medium"/>
              </a:rPr>
              <a:t>de la industria turística, cifra que representa un crecimiento de </a:t>
            </a:r>
            <a:r>
              <a:rPr lang="es-EC" dirty="0">
                <a:solidFill>
                  <a:srgbClr val="20347D"/>
                </a:solidFill>
                <a:latin typeface="Montserrat Medium"/>
              </a:rPr>
              <a:t>196 % en relación al 2023.</a:t>
            </a:r>
          </a:p>
          <a:p>
            <a:endParaRPr lang="es-EC" b="1" dirty="0">
              <a:solidFill>
                <a:srgbClr val="20347D"/>
              </a:solidFill>
              <a:latin typeface="Montserrat Medium"/>
            </a:endParaRPr>
          </a:p>
          <a:p>
            <a:r>
              <a:rPr lang="es-EC" dirty="0">
                <a:solidFill>
                  <a:srgbClr val="20347D"/>
                </a:solidFill>
                <a:latin typeface="Montserrat Medium"/>
              </a:rPr>
              <a:t>24 establecimientos turísticos </a:t>
            </a:r>
            <a:r>
              <a:rPr lang="es-EC" b="1" dirty="0">
                <a:solidFill>
                  <a:srgbClr val="20347D"/>
                </a:solidFill>
                <a:latin typeface="Montserrat Medium"/>
              </a:rPr>
              <a:t>con reconocimiento Internacional en la </a:t>
            </a:r>
            <a:r>
              <a:rPr lang="es-EC" dirty="0">
                <a:solidFill>
                  <a:srgbClr val="20347D"/>
                </a:solidFill>
                <a:latin typeface="Montserrat Medium"/>
              </a:rPr>
              <a:t>Gestión de Turismo Sostenible.</a:t>
            </a:r>
          </a:p>
          <a:p>
            <a:endParaRPr lang="es-EC" sz="1600" b="1" dirty="0">
              <a:solidFill>
                <a:srgbClr val="20347D"/>
              </a:solidFill>
              <a:latin typeface="Montserrat Black" panose="00000A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086897-D8BD-15B6-59FF-229DC0647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152" y="-11"/>
            <a:ext cx="2555848" cy="179922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C393C53-8196-038F-8D6A-8DD948BE0B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95" r="9962"/>
          <a:stretch>
            <a:fillRect/>
          </a:stretch>
        </p:blipFill>
        <p:spPr>
          <a:xfrm>
            <a:off x="5256460" y="1603412"/>
            <a:ext cx="3620529" cy="240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oogle Shape;91;p4">
            <a:extLst>
              <a:ext uri="{FF2B5EF4-FFF2-40B4-BE49-F238E27FC236}">
                <a16:creationId xmlns:a16="http://schemas.microsoft.com/office/drawing/2014/main" id="{343680F8-A834-974F-C36F-4DCAF4D2D0D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7396" y="116735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9;p2" title="azul_2.png">
            <a:extLst>
              <a:ext uri="{FF2B5EF4-FFF2-40B4-BE49-F238E27FC236}">
                <a16:creationId xmlns:a16="http://schemas.microsoft.com/office/drawing/2014/main" id="{CEA86AF1-8A08-D24B-5F83-B8FA29106EC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57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FB695CFD-D002-1B8A-58A2-FA0BA1A97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5" title="Asset 32.png">
            <a:extLst>
              <a:ext uri="{FF2B5EF4-FFF2-40B4-BE49-F238E27FC236}">
                <a16:creationId xmlns:a16="http://schemas.microsoft.com/office/drawing/2014/main" id="{D6552EC1-0212-E1A7-28BE-2884289B47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FEA27E5F-357C-8871-445B-AB735C3318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0;p4">
            <a:extLst>
              <a:ext uri="{FF2B5EF4-FFF2-40B4-BE49-F238E27FC236}">
                <a16:creationId xmlns:a16="http://schemas.microsoft.com/office/drawing/2014/main" id="{39131813-21D1-C432-2B77-499372CB9636}"/>
              </a:ext>
            </a:extLst>
          </p:cNvPr>
          <p:cNvSpPr txBox="1"/>
          <p:nvPr/>
        </p:nvSpPr>
        <p:spPr>
          <a:xfrm>
            <a:off x="518667" y="1631211"/>
            <a:ext cx="3840480" cy="24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sz="1200" dirty="0">
                <a:solidFill>
                  <a:srgbClr val="20347D"/>
                </a:solidFill>
                <a:latin typeface="Montserrat Medium"/>
              </a:rPr>
              <a:t>EPMGDT recibe el reconocimiento como </a:t>
            </a:r>
            <a:r>
              <a:rPr lang="es-EC" sz="1200" b="1" dirty="0">
                <a:solidFill>
                  <a:srgbClr val="20347D"/>
                </a:solidFill>
                <a:latin typeface="Montserrat Medium"/>
              </a:rPr>
              <a:t>Organismo Evaluador de la Conformidad para la certificación de personas con habilidades y conocimientos</a:t>
            </a:r>
            <a:r>
              <a:rPr lang="es-EC" sz="1200" dirty="0">
                <a:solidFill>
                  <a:srgbClr val="20347D"/>
                </a:solidFill>
                <a:latin typeface="Montserrat Medium"/>
              </a:rPr>
              <a:t>, Primera Empresa municipal que recibe este reconocimiento.</a:t>
            </a:r>
          </a:p>
          <a:p>
            <a:endParaRPr lang="es-EC" sz="1200" dirty="0">
              <a:solidFill>
                <a:srgbClr val="20347D"/>
              </a:solidFill>
              <a:latin typeface="Montserrat Medium"/>
            </a:endParaRPr>
          </a:p>
          <a:p>
            <a:r>
              <a:rPr lang="es-EC" sz="1200" b="1" dirty="0">
                <a:solidFill>
                  <a:srgbClr val="20347D"/>
                </a:solidFill>
                <a:latin typeface="Montserrat Medium"/>
              </a:rPr>
              <a:t>125 operativos de control y asesorías técnicas </a:t>
            </a:r>
            <a:r>
              <a:rPr lang="es-EC" sz="1200" dirty="0">
                <a:solidFill>
                  <a:srgbClr val="20347D"/>
                </a:solidFill>
                <a:latin typeface="Montserrat Medium"/>
              </a:rPr>
              <a:t>en el DMQ. Este dato significa que la participación institucional se duplicó, reforzando el compromiso con la fiscalización del sector</a:t>
            </a:r>
          </a:p>
          <a:p>
            <a:endParaRPr lang="es-EC" sz="1200" dirty="0">
              <a:solidFill>
                <a:srgbClr val="20347D"/>
              </a:solidFill>
              <a:latin typeface="Montserrat Medium"/>
            </a:endParaRPr>
          </a:p>
          <a:p>
            <a:r>
              <a:rPr lang="es-EC" sz="1200" b="1" dirty="0">
                <a:solidFill>
                  <a:srgbClr val="20347D"/>
                </a:solidFill>
                <a:latin typeface="Montserrat Medium"/>
              </a:rPr>
              <a:t>61 nuevos establecimientos turísticos con Distintivo Q.</a:t>
            </a:r>
            <a:endParaRPr sz="1200" b="1" dirty="0">
              <a:solidFill>
                <a:srgbClr val="20347D"/>
              </a:solidFill>
              <a:latin typeface="Montserrat Medium"/>
              <a:sym typeface="Montserrat Medium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C6B95D-13E8-C3FD-99C7-4B6669B5D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588" y="1631211"/>
            <a:ext cx="4324225" cy="2505507"/>
          </a:xfrm>
          <a:prstGeom prst="rect">
            <a:avLst/>
          </a:prstGeom>
        </p:spPr>
      </p:pic>
      <p:sp>
        <p:nvSpPr>
          <p:cNvPr id="4" name="Google Shape;100;p5">
            <a:extLst>
              <a:ext uri="{FF2B5EF4-FFF2-40B4-BE49-F238E27FC236}">
                <a16:creationId xmlns:a16="http://schemas.microsoft.com/office/drawing/2014/main" id="{31CDB0D5-0E04-DFFF-1040-24EE6DC4309F}"/>
              </a:ext>
            </a:extLst>
          </p:cNvPr>
          <p:cNvSpPr/>
          <p:nvPr/>
        </p:nvSpPr>
        <p:spPr>
          <a:xfrm>
            <a:off x="1843522" y="688779"/>
            <a:ext cx="5184518" cy="5388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01;p5">
            <a:extLst>
              <a:ext uri="{FF2B5EF4-FFF2-40B4-BE49-F238E27FC236}">
                <a16:creationId xmlns:a16="http://schemas.microsoft.com/office/drawing/2014/main" id="{445A7973-51D4-D458-75B0-448DB19F3BA3}"/>
              </a:ext>
            </a:extLst>
          </p:cNvPr>
          <p:cNvSpPr txBox="1"/>
          <p:nvPr/>
        </p:nvSpPr>
        <p:spPr>
          <a:xfrm>
            <a:off x="1941802" y="685841"/>
            <a:ext cx="530399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C" sz="1800" dirty="0">
                <a:solidFill>
                  <a:schemeClr val="lt1"/>
                </a:solidFill>
                <a:latin typeface="Montserrat ExtraBold"/>
              </a:rPr>
              <a:t>Acciones de Servicios Turísticos</a:t>
            </a:r>
            <a:endParaRPr sz="1800" dirty="0">
              <a:solidFill>
                <a:schemeClr val="lt1"/>
              </a:solidFill>
              <a:latin typeface="Montserrat ExtraBold"/>
              <a:sym typeface="Montserrat ExtraBold"/>
            </a:endParaRPr>
          </a:p>
        </p:txBody>
      </p:sp>
      <p:pic>
        <p:nvPicPr>
          <p:cNvPr id="7" name="Google Shape;91;p4">
            <a:extLst>
              <a:ext uri="{FF2B5EF4-FFF2-40B4-BE49-F238E27FC236}">
                <a16:creationId xmlns:a16="http://schemas.microsoft.com/office/drawing/2014/main" id="{D333EBF4-6F6D-87B4-816F-170B033E74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396" y="116735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9;p2" title="azul_2.png">
            <a:extLst>
              <a:ext uri="{FF2B5EF4-FFF2-40B4-BE49-F238E27FC236}">
                <a16:creationId xmlns:a16="http://schemas.microsoft.com/office/drawing/2014/main" id="{84A95E85-4928-9AF4-76E5-04EFF29B66B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319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F3BA1B9D-4BAE-9CB5-98FE-2FC54DC72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 title="Asset 32.png">
            <a:extLst>
              <a:ext uri="{FF2B5EF4-FFF2-40B4-BE49-F238E27FC236}">
                <a16:creationId xmlns:a16="http://schemas.microsoft.com/office/drawing/2014/main" id="{2D86639B-0AA9-7157-19F4-9429103B20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Asset 31.png">
            <a:extLst>
              <a:ext uri="{FF2B5EF4-FFF2-40B4-BE49-F238E27FC236}">
                <a16:creationId xmlns:a16="http://schemas.microsoft.com/office/drawing/2014/main" id="{AFD8E0A1-295B-5B43-3D2E-FA593F2FE6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 title="1LOGOTIPOS-06.png">
            <a:extLst>
              <a:ext uri="{FF2B5EF4-FFF2-40B4-BE49-F238E27FC236}">
                <a16:creationId xmlns:a16="http://schemas.microsoft.com/office/drawing/2014/main" id="{9D11D10F-749B-EBF3-26AD-87E9F577B16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 title="LOGO_BLANCO.png">
            <a:extLst>
              <a:ext uri="{FF2B5EF4-FFF2-40B4-BE49-F238E27FC236}">
                <a16:creationId xmlns:a16="http://schemas.microsoft.com/office/drawing/2014/main" id="{AFF9B147-D6B2-652A-E971-F2AF9BBDF8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DA9C923-8775-60D4-90B1-8ABA747A210A}"/>
              </a:ext>
            </a:extLst>
          </p:cNvPr>
          <p:cNvSpPr txBox="1"/>
          <p:nvPr/>
        </p:nvSpPr>
        <p:spPr>
          <a:xfrm>
            <a:off x="786003" y="3258964"/>
            <a:ext cx="7844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solidFill>
                  <a:schemeClr val="lt1"/>
                </a:solidFill>
                <a:latin typeface="Montserrat SemiBold"/>
              </a:rPr>
              <a:t>Acciones de Turismo Comercialización</a:t>
            </a:r>
          </a:p>
        </p:txBody>
      </p:sp>
      <p:sp>
        <p:nvSpPr>
          <p:cNvPr id="2" name="Google Shape;76;p3">
            <a:extLst>
              <a:ext uri="{FF2B5EF4-FFF2-40B4-BE49-F238E27FC236}">
                <a16:creationId xmlns:a16="http://schemas.microsoft.com/office/drawing/2014/main" id="{D63DEF9B-B45A-1F86-9771-7D2A566F9AF5}"/>
              </a:ext>
            </a:extLst>
          </p:cNvPr>
          <p:cNvSpPr/>
          <p:nvPr/>
        </p:nvSpPr>
        <p:spPr>
          <a:xfrm>
            <a:off x="864142" y="2361523"/>
            <a:ext cx="4904722" cy="7389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9;p3">
            <a:extLst>
              <a:ext uri="{FF2B5EF4-FFF2-40B4-BE49-F238E27FC236}">
                <a16:creationId xmlns:a16="http://schemas.microsoft.com/office/drawing/2014/main" id="{B7CFD304-168E-5298-29BA-9EF634333EB9}"/>
              </a:ext>
            </a:extLst>
          </p:cNvPr>
          <p:cNvSpPr txBox="1"/>
          <p:nvPr/>
        </p:nvSpPr>
        <p:spPr>
          <a:xfrm>
            <a:off x="1373355" y="2355356"/>
            <a:ext cx="3765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Quito Turismo</a:t>
            </a:r>
            <a:endParaRPr sz="36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1195689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>
          <a:extLst>
            <a:ext uri="{FF2B5EF4-FFF2-40B4-BE49-F238E27FC236}">
              <a16:creationId xmlns:a16="http://schemas.microsoft.com/office/drawing/2014/main" id="{C08E7BF0-3559-A6E2-95AB-C5841587F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5" title="Asset 31.png">
            <a:extLst>
              <a:ext uri="{FF2B5EF4-FFF2-40B4-BE49-F238E27FC236}">
                <a16:creationId xmlns:a16="http://schemas.microsoft.com/office/drawing/2014/main" id="{0676584A-D595-2E16-8EB1-90114723202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5">
            <a:extLst>
              <a:ext uri="{FF2B5EF4-FFF2-40B4-BE49-F238E27FC236}">
                <a16:creationId xmlns:a16="http://schemas.microsoft.com/office/drawing/2014/main" id="{7A3D6DDB-F3AF-8042-845C-9001AF9A1A78}"/>
              </a:ext>
            </a:extLst>
          </p:cNvPr>
          <p:cNvSpPr/>
          <p:nvPr/>
        </p:nvSpPr>
        <p:spPr>
          <a:xfrm>
            <a:off x="1261241" y="936643"/>
            <a:ext cx="6321973" cy="5388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>
            <a:extLst>
              <a:ext uri="{FF2B5EF4-FFF2-40B4-BE49-F238E27FC236}">
                <a16:creationId xmlns:a16="http://schemas.microsoft.com/office/drawing/2014/main" id="{26B33BD8-CCBA-E986-F87E-0D1413785D3A}"/>
              </a:ext>
            </a:extLst>
          </p:cNvPr>
          <p:cNvSpPr txBox="1"/>
          <p:nvPr/>
        </p:nvSpPr>
        <p:spPr>
          <a:xfrm>
            <a:off x="1690610" y="933705"/>
            <a:ext cx="5762779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>
              <a:buSzPts val="2300"/>
            </a:pPr>
            <a:r>
              <a:rPr lang="es-EC" sz="2300" dirty="0">
                <a:solidFill>
                  <a:schemeClr val="lt1"/>
                </a:solidFill>
                <a:latin typeface="Montserrat ExtraBold"/>
              </a:rPr>
              <a:t>Acciones de Comercialización</a:t>
            </a:r>
            <a:endParaRPr sz="2300" dirty="0">
              <a:solidFill>
                <a:schemeClr val="lt1"/>
              </a:solidFill>
              <a:latin typeface="Montserrat ExtraBold"/>
              <a:sym typeface="Montserrat ExtraBold"/>
            </a:endParaRPr>
          </a:p>
        </p:txBody>
      </p:sp>
      <p:pic>
        <p:nvPicPr>
          <p:cNvPr id="104" name="Google Shape;104;p5" title="1LOGOTIPOS-06.png">
            <a:extLst>
              <a:ext uri="{FF2B5EF4-FFF2-40B4-BE49-F238E27FC236}">
                <a16:creationId xmlns:a16="http://schemas.microsoft.com/office/drawing/2014/main" id="{F2A33ED0-DA24-9444-858B-469F1FE989D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91;p4">
            <a:extLst>
              <a:ext uri="{FF2B5EF4-FFF2-40B4-BE49-F238E27FC236}">
                <a16:creationId xmlns:a16="http://schemas.microsoft.com/office/drawing/2014/main" id="{57489345-1AF6-071D-DAF9-6052A45769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0;p4">
            <a:extLst>
              <a:ext uri="{FF2B5EF4-FFF2-40B4-BE49-F238E27FC236}">
                <a16:creationId xmlns:a16="http://schemas.microsoft.com/office/drawing/2014/main" id="{CBD87508-208E-9D5B-C121-D0111A69D70F}"/>
              </a:ext>
            </a:extLst>
          </p:cNvPr>
          <p:cNvSpPr txBox="1"/>
          <p:nvPr/>
        </p:nvSpPr>
        <p:spPr>
          <a:xfrm>
            <a:off x="363713" y="1633304"/>
            <a:ext cx="4922990" cy="248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C" sz="1200" dirty="0">
                <a:solidFill>
                  <a:srgbClr val="20347D"/>
                </a:solidFill>
                <a:latin typeface="Montserrat Black" panose="00000A00000000000000" pitchFamily="2" charset="0"/>
              </a:rPr>
              <a:t>"Tienda Quito (Centro Histórico): </a:t>
            </a:r>
            <a:r>
              <a:rPr lang="es-EC" sz="1200" dirty="0">
                <a:solidFill>
                  <a:srgbClr val="20347D"/>
                </a:solidFill>
                <a:latin typeface="Montserrat Medium"/>
              </a:rPr>
              <a:t>62 Artesanos 8 Activaciones con  artesanos (abiertas al público) $ 86.767,50 en ventas"</a:t>
            </a:r>
          </a:p>
          <a:p>
            <a:endParaRPr lang="es-ES" sz="1200" b="0" i="0" u="none" strike="noStrike" cap="none" dirty="0">
              <a:solidFill>
                <a:srgbClr val="20347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r>
              <a:rPr lang="es-ES" sz="1200" dirty="0">
                <a:solidFill>
                  <a:srgbClr val="20347D"/>
                </a:solidFill>
                <a:latin typeface="Montserrat Black" panose="00000A00000000000000" pitchFamily="2" charset="0"/>
                <a:sym typeface="Montserrat Medium"/>
              </a:rPr>
              <a:t>"Centro de Eventos Bicentenario (CEB): </a:t>
            </a:r>
          </a:p>
          <a:p>
            <a:r>
              <a:rPr lang="es-ES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$91.078,11 en ventas “</a:t>
            </a:r>
          </a:p>
          <a:p>
            <a:endParaRPr lang="es-ES" sz="1200" dirty="0">
              <a:solidFill>
                <a:srgbClr val="20347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r>
              <a:rPr lang="es-EC" sz="1200" dirty="0">
                <a:solidFill>
                  <a:srgbClr val="20347D"/>
                </a:solidFill>
                <a:latin typeface="Montserrat Black" panose="00000A00000000000000" pitchFamily="2" charset="0"/>
                <a:sym typeface="Montserrat Medium"/>
              </a:rPr>
              <a:t>"Centro de Convenciones Metropolitano de Quito (CCMQ):</a:t>
            </a:r>
          </a:p>
          <a:p>
            <a:r>
              <a:rPr lang="es-EC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68 Eventos ejecutados </a:t>
            </a:r>
          </a:p>
          <a:p>
            <a:r>
              <a:rPr lang="es-EC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1´939.916,13 en ventas</a:t>
            </a:r>
          </a:p>
          <a:p>
            <a:r>
              <a:rPr lang="es-EC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$99.956,56 Porcentaje </a:t>
            </a:r>
            <a:r>
              <a:rPr lang="es-EC" sz="1200" b="0" i="0" u="none" strike="noStrike" cap="none" dirty="0" err="1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Particpación</a:t>
            </a:r>
            <a:r>
              <a:rPr lang="es-EC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Quito Turismo</a:t>
            </a:r>
          </a:p>
          <a:p>
            <a:r>
              <a:rPr lang="es-EC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Total Invertido por el Operador (hasta el 2024): $2´318.131,28</a:t>
            </a:r>
          </a:p>
          <a:p>
            <a:endParaRPr lang="es-ES" sz="1200" b="0" i="0" u="none" strike="noStrike" cap="none" dirty="0">
              <a:solidFill>
                <a:srgbClr val="20347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r>
              <a:rPr lang="pt-BR" sz="1200" dirty="0">
                <a:solidFill>
                  <a:srgbClr val="20347D"/>
                </a:solidFill>
                <a:latin typeface="Montserrat Black" panose="00000A00000000000000" pitchFamily="2" charset="0"/>
                <a:sym typeface="Montserrat Medium"/>
              </a:rPr>
              <a:t>"Unidades de Negocio: </a:t>
            </a:r>
          </a:p>
          <a:p>
            <a:r>
              <a:rPr lang="pt-BR" sz="1200" dirty="0">
                <a:solidFill>
                  <a:srgbClr val="20347D"/>
                </a:solidFill>
                <a:latin typeface="Montserrat Medium"/>
                <a:sym typeface="Montserrat Medium"/>
              </a:rPr>
              <a:t>Meta anual de Ventas: </a:t>
            </a:r>
            <a:r>
              <a:rPr lang="pt-BR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$212.115,92 </a:t>
            </a:r>
          </a:p>
          <a:p>
            <a:r>
              <a:rPr lang="pt-BR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Meta anual </a:t>
            </a:r>
            <a:r>
              <a:rPr lang="pt-BR" sz="1200" b="0" i="0" u="none" strike="noStrike" cap="none" dirty="0" err="1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cumplida</a:t>
            </a:r>
            <a:r>
              <a:rPr lang="pt-BR" sz="1200" b="0" i="0" u="none" strike="noStrike" cap="none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$493.685,97</a:t>
            </a:r>
          </a:p>
          <a:p>
            <a:endParaRPr lang="es-ES" sz="1200" b="0" i="0" u="none" strike="noStrike" cap="none" dirty="0">
              <a:solidFill>
                <a:srgbClr val="20347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FE3B80-0A4A-212D-BC86-3E2C99EC6C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868" y="1638352"/>
            <a:ext cx="2501006" cy="1643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Concluye feria gastronómica de Ecuador Hueca Fest (+Fotos) - Prensa Latina">
            <a:extLst>
              <a:ext uri="{FF2B5EF4-FFF2-40B4-BE49-F238E27FC236}">
                <a16:creationId xmlns:a16="http://schemas.microsoft.com/office/drawing/2014/main" id="{744B6831-0C09-2F19-665B-2CDC9F1059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 b="-1"/>
          <a:stretch>
            <a:fillRect/>
          </a:stretch>
        </p:blipFill>
        <p:spPr bwMode="auto">
          <a:xfrm>
            <a:off x="5414732" y="2683286"/>
            <a:ext cx="2411680" cy="1690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Google Shape;69;p2" title="azul_2.png">
            <a:extLst>
              <a:ext uri="{FF2B5EF4-FFF2-40B4-BE49-F238E27FC236}">
                <a16:creationId xmlns:a16="http://schemas.microsoft.com/office/drawing/2014/main" id="{E3C91736-461D-3BBB-1071-97123631247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2342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D4A0998D-3D67-4214-8B4B-8F9C1AC98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 title="Asset 32.png">
            <a:extLst>
              <a:ext uri="{FF2B5EF4-FFF2-40B4-BE49-F238E27FC236}">
                <a16:creationId xmlns:a16="http://schemas.microsoft.com/office/drawing/2014/main" id="{827B597B-0179-1623-603C-57818ECEF0E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Asset 31.png">
            <a:extLst>
              <a:ext uri="{FF2B5EF4-FFF2-40B4-BE49-F238E27FC236}">
                <a16:creationId xmlns:a16="http://schemas.microsoft.com/office/drawing/2014/main" id="{DC87EC6A-89CB-E8AE-910D-93364C2F70E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 title="1LOGOTIPOS-06.png">
            <a:extLst>
              <a:ext uri="{FF2B5EF4-FFF2-40B4-BE49-F238E27FC236}">
                <a16:creationId xmlns:a16="http://schemas.microsoft.com/office/drawing/2014/main" id="{49337125-B590-68D8-F816-098D69902EE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 title="LOGO_BLANCO.png">
            <a:extLst>
              <a:ext uri="{FF2B5EF4-FFF2-40B4-BE49-F238E27FC236}">
                <a16:creationId xmlns:a16="http://schemas.microsoft.com/office/drawing/2014/main" id="{E51CB0DD-DB55-F81A-D61C-EC04FFB5B4F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A55687-F1E7-ECE2-6A2E-23CA02221AC9}"/>
              </a:ext>
            </a:extLst>
          </p:cNvPr>
          <p:cNvSpPr txBox="1"/>
          <p:nvPr/>
        </p:nvSpPr>
        <p:spPr>
          <a:xfrm>
            <a:off x="786003" y="3258964"/>
            <a:ext cx="7844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solidFill>
                  <a:schemeClr val="lt1"/>
                </a:solidFill>
                <a:latin typeface="Montserrat SemiBold"/>
              </a:rPr>
              <a:t>Ejecución del Presupuesto 2024</a:t>
            </a:r>
          </a:p>
        </p:txBody>
      </p:sp>
      <p:sp>
        <p:nvSpPr>
          <p:cNvPr id="2" name="Google Shape;76;p3">
            <a:extLst>
              <a:ext uri="{FF2B5EF4-FFF2-40B4-BE49-F238E27FC236}">
                <a16:creationId xmlns:a16="http://schemas.microsoft.com/office/drawing/2014/main" id="{B878C173-0A9F-E89F-51A0-9B42AD6E208F}"/>
              </a:ext>
            </a:extLst>
          </p:cNvPr>
          <p:cNvSpPr/>
          <p:nvPr/>
        </p:nvSpPr>
        <p:spPr>
          <a:xfrm>
            <a:off x="864142" y="2361523"/>
            <a:ext cx="4904722" cy="7389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79;p3">
            <a:extLst>
              <a:ext uri="{FF2B5EF4-FFF2-40B4-BE49-F238E27FC236}">
                <a16:creationId xmlns:a16="http://schemas.microsoft.com/office/drawing/2014/main" id="{BEF823C5-4006-09F6-812E-94D9A02442D8}"/>
              </a:ext>
            </a:extLst>
          </p:cNvPr>
          <p:cNvSpPr txBox="1"/>
          <p:nvPr/>
        </p:nvSpPr>
        <p:spPr>
          <a:xfrm>
            <a:off x="1373355" y="2355356"/>
            <a:ext cx="3765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Quito Turismo</a:t>
            </a:r>
            <a:endParaRPr sz="36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337226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0E588261-EB26-2EB4-2A32-42F87FA17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4" title="Asset 31.png">
            <a:extLst>
              <a:ext uri="{FF2B5EF4-FFF2-40B4-BE49-F238E27FC236}">
                <a16:creationId xmlns:a16="http://schemas.microsoft.com/office/drawing/2014/main" id="{A9ADB18D-00E3-6B1C-BC0F-3CA4992E06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>
            <a:extLst>
              <a:ext uri="{FF2B5EF4-FFF2-40B4-BE49-F238E27FC236}">
                <a16:creationId xmlns:a16="http://schemas.microsoft.com/office/drawing/2014/main" id="{DABA2626-E284-D4D1-7F4D-AF3131B30D52}"/>
              </a:ext>
            </a:extLst>
          </p:cNvPr>
          <p:cNvSpPr txBox="1"/>
          <p:nvPr/>
        </p:nvSpPr>
        <p:spPr>
          <a:xfrm>
            <a:off x="481914" y="3515556"/>
            <a:ext cx="3880021" cy="59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" sz="1000" dirty="0">
                <a:solidFill>
                  <a:srgbClr val="20347D"/>
                </a:solidFill>
                <a:latin typeface="Montserrat Medium"/>
              </a:rPr>
              <a:t>En 2024, Quito Turismo tuvo un presupuesto total de: </a:t>
            </a:r>
            <a:r>
              <a:rPr lang="es-ES" sz="1050" b="1" dirty="0">
                <a:solidFill>
                  <a:srgbClr val="00B0F0"/>
                </a:solidFill>
                <a:latin typeface="Montserrat Medium"/>
              </a:rPr>
              <a:t>$8,460,575.04</a:t>
            </a:r>
            <a:r>
              <a:rPr lang="es-ES" sz="1000" dirty="0">
                <a:solidFill>
                  <a:srgbClr val="20347D"/>
                </a:solidFill>
                <a:latin typeface="Montserrat Medium"/>
              </a:rPr>
              <a:t>, con una ejecución general del </a:t>
            </a:r>
            <a:r>
              <a:rPr lang="es-ES" sz="1050" b="1" dirty="0">
                <a:solidFill>
                  <a:srgbClr val="00B0F0"/>
                </a:solidFill>
                <a:latin typeface="Montserrat Medium"/>
              </a:rPr>
              <a:t>87.12%, </a:t>
            </a:r>
            <a:r>
              <a:rPr lang="es-ES" sz="1000" dirty="0">
                <a:solidFill>
                  <a:srgbClr val="20347D"/>
                </a:solidFill>
                <a:latin typeface="Montserrat Medium"/>
              </a:rPr>
              <a:t>lo que representa </a:t>
            </a:r>
            <a:r>
              <a:rPr lang="es-ES" sz="1050" b="1" dirty="0">
                <a:solidFill>
                  <a:srgbClr val="00B0F0"/>
                </a:solidFill>
                <a:latin typeface="Montserrat Medium"/>
              </a:rPr>
              <a:t>$7,370,754.34 </a:t>
            </a:r>
            <a:r>
              <a:rPr lang="es-ES" sz="1000" dirty="0">
                <a:solidFill>
                  <a:srgbClr val="20347D"/>
                </a:solidFill>
                <a:latin typeface="Montserrat Medium"/>
              </a:rPr>
              <a:t>devengados. </a:t>
            </a:r>
          </a:p>
          <a:p>
            <a:endParaRPr lang="es-ES" sz="1000" b="0" i="0" u="none" strike="noStrike" cap="none" dirty="0">
              <a:solidFill>
                <a:srgbClr val="20347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r>
              <a:rPr lang="es-ES" sz="1000" dirty="0">
                <a:solidFill>
                  <a:srgbClr val="20347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 2024 estuvo financiado en 26% por recursos fiscales y el 74 % por recursos propios.</a:t>
            </a:r>
            <a:endParaRPr sz="1000" b="0" i="0" u="none" strike="noStrike" cap="none" dirty="0">
              <a:solidFill>
                <a:srgbClr val="20347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1" name="Google Shape;91;p4">
            <a:extLst>
              <a:ext uri="{FF2B5EF4-FFF2-40B4-BE49-F238E27FC236}">
                <a16:creationId xmlns:a16="http://schemas.microsoft.com/office/drawing/2014/main" id="{86DE4EAE-1953-6EBD-B672-A17B764B6D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175" y="326801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4" title="azul_2.png">
            <a:extLst>
              <a:ext uri="{FF2B5EF4-FFF2-40B4-BE49-F238E27FC236}">
                <a16:creationId xmlns:a16="http://schemas.microsoft.com/office/drawing/2014/main" id="{50FF548F-3E4D-517A-0EAD-22401E337F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>
            <a:extLst>
              <a:ext uri="{FF2B5EF4-FFF2-40B4-BE49-F238E27FC236}">
                <a16:creationId xmlns:a16="http://schemas.microsoft.com/office/drawing/2014/main" id="{2F97791E-B83A-53D4-259D-1727BCC8013E}"/>
              </a:ext>
            </a:extLst>
          </p:cNvPr>
          <p:cNvSpPr/>
          <p:nvPr/>
        </p:nvSpPr>
        <p:spPr>
          <a:xfrm>
            <a:off x="1492470" y="780741"/>
            <a:ext cx="6342992" cy="355492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chemeClr val="dk1"/>
              </a:buClr>
              <a:buSzPts val="2300"/>
            </a:pPr>
            <a:r>
              <a:rPr lang="es-ES" sz="1800" dirty="0">
                <a:solidFill>
                  <a:schemeClr val="lt1"/>
                </a:solidFill>
                <a:latin typeface="Montserrat ExtraBold"/>
              </a:rPr>
              <a:t>Ejecución del presupuesto 2024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FB64CF-5C3E-A34B-D318-0D38CC3F8921}"/>
              </a:ext>
            </a:extLst>
          </p:cNvPr>
          <p:cNvSpPr txBox="1"/>
          <p:nvPr/>
        </p:nvSpPr>
        <p:spPr>
          <a:xfrm>
            <a:off x="5675058" y="2917761"/>
            <a:ext cx="9288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Montserrat Medium"/>
              </a:rPr>
              <a:t>87.12%</a:t>
            </a:r>
            <a:endParaRPr lang="es-EC" dirty="0">
              <a:solidFill>
                <a:schemeClr val="bg1"/>
              </a:solidFill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490D327-6D2A-A991-C2BE-9CB1AD504A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853493"/>
              </p:ext>
            </p:extLst>
          </p:nvPr>
        </p:nvGraphicFramePr>
        <p:xfrm>
          <a:off x="4663966" y="1371720"/>
          <a:ext cx="4185821" cy="2872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A0101A8C-59D0-E326-87A7-A164AC7D22E9}"/>
              </a:ext>
            </a:extLst>
          </p:cNvPr>
          <p:cNvSpPr txBox="1">
            <a:spLocks/>
          </p:cNvSpPr>
          <p:nvPr/>
        </p:nvSpPr>
        <p:spPr>
          <a:xfrm>
            <a:off x="642551" y="1359483"/>
            <a:ext cx="3076832" cy="4022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defRPr>
            </a:lvl1pPr>
          </a:lstStyle>
          <a:p>
            <a:r>
              <a:rPr lang="es-419" sz="1600" dirty="0">
                <a:latin typeface="Montserrat" pitchFamily="2" charset="77"/>
              </a:rPr>
              <a:t>Ejecución</a:t>
            </a:r>
            <a:r>
              <a:rPr lang="es-419" sz="1400" dirty="0">
                <a:latin typeface="Montserrat" pitchFamily="2" charset="77"/>
              </a:rPr>
              <a:t> de Gastos por Fuente de Financiamiento</a:t>
            </a:r>
            <a:endParaRPr lang="es-EC" sz="1400" dirty="0">
              <a:latin typeface="Montserrat" pitchFamily="2" charset="77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211364C-FF7C-4AE7-5F08-27C6FA144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802261"/>
              </p:ext>
            </p:extLst>
          </p:nvPr>
        </p:nvGraphicFramePr>
        <p:xfrm>
          <a:off x="481915" y="1916985"/>
          <a:ext cx="3779370" cy="1480827"/>
        </p:xfrm>
        <a:graphic>
          <a:graphicData uri="http://schemas.openxmlformats.org/drawingml/2006/table">
            <a:tbl>
              <a:tblPr firstRow="1" firstCol="1" lastRow="1" bandRow="1">
                <a:tableStyleId>{5C22544A-7EE6-4342-B048-85BDC9FD1C3A}</a:tableStyleId>
              </a:tblPr>
              <a:tblGrid>
                <a:gridCol w="755874">
                  <a:extLst>
                    <a:ext uri="{9D8B030D-6E8A-4147-A177-3AD203B41FA5}">
                      <a16:colId xmlns:a16="http://schemas.microsoft.com/office/drawing/2014/main" val="4226221854"/>
                    </a:ext>
                  </a:extLst>
                </a:gridCol>
                <a:gridCol w="755874">
                  <a:extLst>
                    <a:ext uri="{9D8B030D-6E8A-4147-A177-3AD203B41FA5}">
                      <a16:colId xmlns:a16="http://schemas.microsoft.com/office/drawing/2014/main" val="1947117549"/>
                    </a:ext>
                  </a:extLst>
                </a:gridCol>
                <a:gridCol w="755874">
                  <a:extLst>
                    <a:ext uri="{9D8B030D-6E8A-4147-A177-3AD203B41FA5}">
                      <a16:colId xmlns:a16="http://schemas.microsoft.com/office/drawing/2014/main" val="1416507220"/>
                    </a:ext>
                  </a:extLst>
                </a:gridCol>
                <a:gridCol w="755874">
                  <a:extLst>
                    <a:ext uri="{9D8B030D-6E8A-4147-A177-3AD203B41FA5}">
                      <a16:colId xmlns:a16="http://schemas.microsoft.com/office/drawing/2014/main" val="4239907817"/>
                    </a:ext>
                  </a:extLst>
                </a:gridCol>
                <a:gridCol w="755874">
                  <a:extLst>
                    <a:ext uri="{9D8B030D-6E8A-4147-A177-3AD203B41FA5}">
                      <a16:colId xmlns:a16="http://schemas.microsoft.com/office/drawing/2014/main" val="3551625024"/>
                    </a:ext>
                  </a:extLst>
                </a:gridCol>
              </a:tblGrid>
              <a:tr h="5106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u="none" strike="noStrike" dirty="0">
                          <a:effectLst/>
                        </a:rPr>
                        <a:t> Descripción</a:t>
                      </a:r>
                      <a:endParaRPr lang="es-EC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u="none" strike="noStrike" dirty="0">
                          <a:effectLst/>
                        </a:rPr>
                        <a:t>Codificado</a:t>
                      </a:r>
                      <a:endParaRPr lang="es-EC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u="none" strike="noStrike" dirty="0">
                          <a:effectLst/>
                        </a:rPr>
                        <a:t>Comprometido</a:t>
                      </a:r>
                      <a:endParaRPr lang="es-EC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u="none" strike="noStrike" dirty="0">
                          <a:effectLst/>
                        </a:rPr>
                        <a:t>Devengado</a:t>
                      </a:r>
                      <a:endParaRPr lang="es-EC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600" u="none" strike="noStrike" dirty="0">
                          <a:effectLst/>
                        </a:rPr>
                        <a:t>%Dev.</a:t>
                      </a:r>
                      <a:endParaRPr lang="es-EC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5619372"/>
                  </a:ext>
                </a:extLst>
              </a:tr>
              <a:tr h="382973">
                <a:tc>
                  <a:txBody>
                    <a:bodyPr/>
                    <a:lstStyle/>
                    <a:p>
                      <a:pPr algn="l" fontAlgn="b"/>
                      <a:r>
                        <a:rPr lang="es-EC" sz="700" u="none" strike="noStrike">
                          <a:effectLst/>
                        </a:rPr>
                        <a:t>RECURSOS FISCALES</a:t>
                      </a:r>
                      <a:endParaRPr lang="es-EC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2,200,000.00</a:t>
                      </a:r>
                      <a:endParaRPr lang="es-EC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2,059,019.65</a:t>
                      </a:r>
                      <a:endParaRPr lang="es-EC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 dirty="0">
                          <a:effectLst/>
                        </a:rPr>
                        <a:t>1,947,231.27</a:t>
                      </a:r>
                      <a:endParaRPr lang="es-EC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88.51%</a:t>
                      </a:r>
                      <a:endParaRPr lang="es-EC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38837936"/>
                  </a:ext>
                </a:extLst>
              </a:tr>
              <a:tr h="382973">
                <a:tc>
                  <a:txBody>
                    <a:bodyPr/>
                    <a:lstStyle/>
                    <a:p>
                      <a:pPr algn="l" fontAlgn="b"/>
                      <a:r>
                        <a:rPr lang="es-EC" sz="700" u="none" strike="noStrike">
                          <a:effectLst/>
                        </a:rPr>
                        <a:t>RECURSOS PROPIOS</a:t>
                      </a:r>
                      <a:endParaRPr lang="es-EC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 dirty="0">
                          <a:effectLst/>
                        </a:rPr>
                        <a:t>6,260,575.04</a:t>
                      </a:r>
                      <a:endParaRPr lang="es-EC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5,590,690.21</a:t>
                      </a:r>
                      <a:endParaRPr lang="es-EC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5,423,523.07</a:t>
                      </a:r>
                      <a:endParaRPr lang="es-EC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86.63%</a:t>
                      </a:r>
                      <a:endParaRPr lang="es-EC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7818120"/>
                  </a:ext>
                </a:extLst>
              </a:tr>
              <a:tr h="204252">
                <a:tc>
                  <a:txBody>
                    <a:bodyPr/>
                    <a:lstStyle/>
                    <a:p>
                      <a:pPr algn="l" fontAlgn="b"/>
                      <a:r>
                        <a:rPr lang="es-EC" sz="700" u="none" strike="noStrike">
                          <a:effectLst/>
                        </a:rPr>
                        <a:t>Total General</a:t>
                      </a:r>
                      <a:endParaRPr lang="es-EC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8,460,575.04</a:t>
                      </a:r>
                      <a:endParaRPr lang="es-EC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7,649,709.86</a:t>
                      </a:r>
                      <a:endParaRPr lang="es-EC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>
                          <a:effectLst/>
                        </a:rPr>
                        <a:t>7,370,754.34</a:t>
                      </a:r>
                      <a:endParaRPr lang="es-EC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700" u="none" strike="noStrike" dirty="0">
                          <a:effectLst/>
                        </a:rPr>
                        <a:t>87.12%</a:t>
                      </a:r>
                      <a:endParaRPr lang="es-EC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58203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567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0" title="Asset 40.png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0" y="4737207"/>
            <a:ext cx="9144003" cy="40629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  <p:pic>
        <p:nvPicPr>
          <p:cNvPr id="155" name="Google Shape;155;p10" title="LOGO_BLANCO HORIZONDA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4874" y="945925"/>
            <a:ext cx="5429975" cy="34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 title="Asset 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Asset 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/>
          <p:nvPr/>
        </p:nvSpPr>
        <p:spPr>
          <a:xfrm>
            <a:off x="864142" y="1582442"/>
            <a:ext cx="4904722" cy="7389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1373355" y="1576275"/>
            <a:ext cx="3765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Quito Turismo</a:t>
            </a:r>
            <a:endParaRPr sz="36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1" name="Google Shape;81;p3" title="1LOGOTIPOS-06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 title="LOGO_BLANC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39FE645-623D-0683-ECB0-E7B6B002351C}"/>
              </a:ext>
            </a:extLst>
          </p:cNvPr>
          <p:cNvSpPr txBox="1"/>
          <p:nvPr/>
        </p:nvSpPr>
        <p:spPr>
          <a:xfrm>
            <a:off x="786003" y="2471935"/>
            <a:ext cx="78446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b="1" dirty="0">
                <a:solidFill>
                  <a:schemeClr val="lt1"/>
                </a:solidFill>
                <a:latin typeface="Montserrat SemiBold"/>
              </a:rPr>
              <a:t>Es la Empresa Pública Metropolitana encargada de gestionar y promover el destino turístico de Quito, enfocándose en el desarrollo sostenible, la innovación y la atracción de visitantes, con la visión de posicionar a la ciudad como un referente turístico inteligente en Latinoamérica.</a:t>
            </a:r>
            <a:endParaRPr lang="es-EC" sz="1800" b="1" dirty="0">
              <a:solidFill>
                <a:schemeClr val="lt1"/>
              </a:solidFill>
              <a:latin typeface="Montserrat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47D"/>
        </a:solidFill>
        <a:effectLst/>
      </p:bgPr>
    </p:bg>
    <p:spTree>
      <p:nvGrpSpPr>
        <p:cNvPr id="1" name="Shape 73">
          <a:extLst>
            <a:ext uri="{FF2B5EF4-FFF2-40B4-BE49-F238E27FC236}">
              <a16:creationId xmlns:a16="http://schemas.microsoft.com/office/drawing/2014/main" id="{94DF6AAE-8D40-14D1-571D-3324FB2A0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" title="Asset 32.png">
            <a:extLst>
              <a:ext uri="{FF2B5EF4-FFF2-40B4-BE49-F238E27FC236}">
                <a16:creationId xmlns:a16="http://schemas.microsoft.com/office/drawing/2014/main" id="{3F6C61A7-6324-F5C7-AFA8-89B962058D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 title="Asset 31.png">
            <a:extLst>
              <a:ext uri="{FF2B5EF4-FFF2-40B4-BE49-F238E27FC236}">
                <a16:creationId xmlns:a16="http://schemas.microsoft.com/office/drawing/2014/main" id="{C14645FF-D562-0C4C-62F4-E5063C575C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>
            <a:extLst>
              <a:ext uri="{FF2B5EF4-FFF2-40B4-BE49-F238E27FC236}">
                <a16:creationId xmlns:a16="http://schemas.microsoft.com/office/drawing/2014/main" id="{8D8D2512-F141-1A8D-FFB8-FBB9F58C6190}"/>
              </a:ext>
            </a:extLst>
          </p:cNvPr>
          <p:cNvSpPr/>
          <p:nvPr/>
        </p:nvSpPr>
        <p:spPr>
          <a:xfrm>
            <a:off x="2255972" y="482512"/>
            <a:ext cx="4904722" cy="738900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>
            <a:extLst>
              <a:ext uri="{FF2B5EF4-FFF2-40B4-BE49-F238E27FC236}">
                <a16:creationId xmlns:a16="http://schemas.microsoft.com/office/drawing/2014/main" id="{F7982FA5-C955-F9E5-E154-AE664A80C2D4}"/>
              </a:ext>
            </a:extLst>
          </p:cNvPr>
          <p:cNvSpPr txBox="1"/>
          <p:nvPr/>
        </p:nvSpPr>
        <p:spPr>
          <a:xfrm>
            <a:off x="2765185" y="476345"/>
            <a:ext cx="376519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" sz="3600" b="0" i="0" u="none" strike="noStrike" cap="none" dirty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Quito Turismo</a:t>
            </a:r>
            <a:endParaRPr sz="3600" b="0" i="0" u="none" strike="noStrike" cap="none" dirty="0">
              <a:solidFill>
                <a:schemeClr val="lt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</p:txBody>
      </p:sp>
      <p:pic>
        <p:nvPicPr>
          <p:cNvPr id="81" name="Google Shape;81;p3" title="1LOGOTIPOS-06.png">
            <a:extLst>
              <a:ext uri="{FF2B5EF4-FFF2-40B4-BE49-F238E27FC236}">
                <a16:creationId xmlns:a16="http://schemas.microsoft.com/office/drawing/2014/main" id="{2D896663-42DE-01EB-C024-4A256012D6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13" y="329738"/>
            <a:ext cx="1456722" cy="3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 title="LOGO_BLANCO.png">
            <a:extLst>
              <a:ext uri="{FF2B5EF4-FFF2-40B4-BE49-F238E27FC236}">
                <a16:creationId xmlns:a16="http://schemas.microsoft.com/office/drawing/2014/main" id="{0BE290C5-6205-16A4-F99F-B6FBE3278E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66725" y="4540350"/>
            <a:ext cx="1727243" cy="2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D98745-3083-E24F-46FA-366747C7A3DE}"/>
              </a:ext>
            </a:extLst>
          </p:cNvPr>
          <p:cNvSpPr txBox="1"/>
          <p:nvPr/>
        </p:nvSpPr>
        <p:spPr>
          <a:xfrm>
            <a:off x="958662" y="4599258"/>
            <a:ext cx="7844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1800" b="1" dirty="0">
                <a:solidFill>
                  <a:schemeClr val="lt1"/>
                </a:solidFill>
                <a:latin typeface="Montserrat SemiBold"/>
              </a:rPr>
              <a:t>Turismo en cifras</a:t>
            </a:r>
          </a:p>
        </p:txBody>
      </p:sp>
      <p:pic>
        <p:nvPicPr>
          <p:cNvPr id="4" name="Imagen 3" descr="Una captura de pantalla de un videojuego&#10;&#10;El contenido generado por IA puede ser incorrecto.">
            <a:extLst>
              <a:ext uri="{FF2B5EF4-FFF2-40B4-BE49-F238E27FC236}">
                <a16:creationId xmlns:a16="http://schemas.microsoft.com/office/drawing/2014/main" id="{AEE7D6D1-A7B7-7A97-5426-FB0B3E9E1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1561" y="1450084"/>
            <a:ext cx="1985648" cy="2780626"/>
          </a:xfrm>
          <a:prstGeom prst="rect">
            <a:avLst/>
          </a:prstGeom>
        </p:spPr>
      </p:pic>
      <p:pic>
        <p:nvPicPr>
          <p:cNvPr id="6" name="Imagen 5" descr="Una señal de alto en frente de 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1D769F3A-682A-283B-96AE-4E4C6C2DC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5307" y="1452058"/>
            <a:ext cx="2222339" cy="2780626"/>
          </a:xfrm>
          <a:prstGeom prst="rect">
            <a:avLst/>
          </a:prstGeom>
        </p:spPr>
      </p:pic>
      <p:pic>
        <p:nvPicPr>
          <p:cNvPr id="8" name="Imagen 7" descr="Edificio con letrero en frente y tienda al lado&#10;&#10;El contenido generado por IA puede ser incorrecto.">
            <a:extLst>
              <a:ext uri="{FF2B5EF4-FFF2-40B4-BE49-F238E27FC236}">
                <a16:creationId xmlns:a16="http://schemas.microsoft.com/office/drawing/2014/main" id="{DE7A6A3C-E918-2B9B-D3A6-431D67A7DB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775" y="1625011"/>
            <a:ext cx="1950049" cy="2780626"/>
          </a:xfrm>
          <a:prstGeom prst="rect">
            <a:avLst/>
          </a:prstGeom>
        </p:spPr>
      </p:pic>
      <p:pic>
        <p:nvPicPr>
          <p:cNvPr id="10" name="Imagen 9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F0BB5380-0797-7AEE-04B8-DA725F171C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8466" y="1717344"/>
            <a:ext cx="2224501" cy="2780626"/>
          </a:xfrm>
          <a:prstGeom prst="rect">
            <a:avLst/>
          </a:prstGeom>
        </p:spPr>
      </p:pic>
      <p:pic>
        <p:nvPicPr>
          <p:cNvPr id="12" name="Imagen 11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3CF3B88F-2D96-DB04-1A20-C8A6E9DB62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891" y="1472983"/>
            <a:ext cx="2224501" cy="2780626"/>
          </a:xfrm>
          <a:prstGeom prst="rect">
            <a:avLst/>
          </a:prstGeom>
        </p:spPr>
      </p:pic>
      <p:pic>
        <p:nvPicPr>
          <p:cNvPr id="14" name="Imagen 13" descr="Edificio con letrero en frente y tienda al lado del agua&#10;&#10;El contenido generado por IA puede ser incorrecto.">
            <a:extLst>
              <a:ext uri="{FF2B5EF4-FFF2-40B4-BE49-F238E27FC236}">
                <a16:creationId xmlns:a16="http://schemas.microsoft.com/office/drawing/2014/main" id="{EF2A16AF-B15A-2AC2-CA41-A5262A4189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718131"/>
            <a:ext cx="2224501" cy="278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4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51B6A-BE44-C58B-260D-0F72D9098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2;p2" title="Asset 32.png">
            <a:extLst>
              <a:ext uri="{FF2B5EF4-FFF2-40B4-BE49-F238E27FC236}">
                <a16:creationId xmlns:a16="http://schemas.microsoft.com/office/drawing/2014/main" id="{4EBC65DF-3274-5375-38B4-9186608F25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3;p2" title="Asset 31.png">
            <a:extLst>
              <a:ext uri="{FF2B5EF4-FFF2-40B4-BE49-F238E27FC236}">
                <a16:creationId xmlns:a16="http://schemas.microsoft.com/office/drawing/2014/main" id="{16540D78-AB78-A60C-1030-E10EEEA467D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FBA8AD7-D45B-CF07-409D-3407AC9883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5673220"/>
              </p:ext>
            </p:extLst>
          </p:nvPr>
        </p:nvGraphicFramePr>
        <p:xfrm>
          <a:off x="274320" y="1425320"/>
          <a:ext cx="4208236" cy="2897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CuadroTexto 22">
            <a:extLst>
              <a:ext uri="{FF2B5EF4-FFF2-40B4-BE49-F238E27FC236}">
                <a16:creationId xmlns:a16="http://schemas.microsoft.com/office/drawing/2014/main" id="{BC816373-68D6-0E92-1E2C-6076AB49A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83" y="820527"/>
            <a:ext cx="4276817" cy="633222"/>
          </a:xfrm>
          <a:prstGeom prst="rect">
            <a:avLst/>
          </a:prstGeom>
          <a:solidFill>
            <a:srgbClr val="0070C0"/>
          </a:solidFill>
        </p:spPr>
        <p:txBody>
          <a:bodyPr vert="horz" lIns="68580" tIns="34290" rIns="68580" bIns="3429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s-ES" sz="18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" pitchFamily="2" charset="77"/>
                <a:ea typeface="+mj-ea"/>
                <a:cs typeface="+mj-cs"/>
              </a:rPr>
              <a:t>SISTEMAS DE INFORMACIÓN</a:t>
            </a:r>
            <a:endParaRPr lang="es-ES" sz="1800" b="1" kern="12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" pitchFamily="2" charset="77"/>
              <a:ea typeface="+mj-ea"/>
              <a:cs typeface="+mj-cs"/>
            </a:endParaRPr>
          </a:p>
        </p:txBody>
      </p:sp>
      <p:pic>
        <p:nvPicPr>
          <p:cNvPr id="3" name="Imagen 2" descr="Logotipo&#10;&#10;Descripción generada automáticamente">
            <a:extLst>
              <a:ext uri="{FF2B5EF4-FFF2-40B4-BE49-F238E27FC236}">
                <a16:creationId xmlns:a16="http://schemas.microsoft.com/office/drawing/2014/main" id="{FEB0C722-9F4D-DBB4-23B3-B8B2EE8435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9" y="2077265"/>
            <a:ext cx="634442" cy="272273"/>
          </a:xfrm>
          <a:prstGeom prst="rect">
            <a:avLst/>
          </a:prstGeom>
        </p:spPr>
      </p:pic>
      <p:sp>
        <p:nvSpPr>
          <p:cNvPr id="7" name="CuadroTexto 22">
            <a:extLst>
              <a:ext uri="{FF2B5EF4-FFF2-40B4-BE49-F238E27FC236}">
                <a16:creationId xmlns:a16="http://schemas.microsoft.com/office/drawing/2014/main" id="{90DFD00A-DBB4-DEFB-A764-698EAD47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3421" y="906399"/>
            <a:ext cx="2944572" cy="5189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E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" pitchFamily="2" charset="77"/>
              </a:rPr>
              <a:t>OBJETIVOS</a:t>
            </a:r>
            <a:endParaRPr lang="es-ES" sz="1600" b="1" kern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" pitchFamily="2" charset="77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0E65A88-D214-22AE-5A56-BC126FFC60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7840" y="3407687"/>
            <a:ext cx="628117" cy="159135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4257AA4-C830-C184-3C1C-76FDDBCAC6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0981907"/>
              </p:ext>
            </p:extLst>
          </p:nvPr>
        </p:nvGraphicFramePr>
        <p:xfrm>
          <a:off x="5048734" y="1108710"/>
          <a:ext cx="3615207" cy="3632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Google Shape;100;p5">
            <a:extLst>
              <a:ext uri="{FF2B5EF4-FFF2-40B4-BE49-F238E27FC236}">
                <a16:creationId xmlns:a16="http://schemas.microsoft.com/office/drawing/2014/main" id="{AB01301C-589F-41ED-83F1-E4C18071AC63}"/>
              </a:ext>
            </a:extLst>
          </p:cNvPr>
          <p:cNvSpPr/>
          <p:nvPr/>
        </p:nvSpPr>
        <p:spPr>
          <a:xfrm>
            <a:off x="2990336" y="220831"/>
            <a:ext cx="2729034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01;p5">
            <a:extLst>
              <a:ext uri="{FF2B5EF4-FFF2-40B4-BE49-F238E27FC236}">
                <a16:creationId xmlns:a16="http://schemas.microsoft.com/office/drawing/2014/main" id="{67671438-A75E-8875-D4C0-92F3405DE4FA}"/>
              </a:ext>
            </a:extLst>
          </p:cNvPr>
          <p:cNvSpPr txBox="1"/>
          <p:nvPr/>
        </p:nvSpPr>
        <p:spPr>
          <a:xfrm>
            <a:off x="2990336" y="191997"/>
            <a:ext cx="272903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C" sz="1600" b="1" dirty="0">
                <a:solidFill>
                  <a:schemeClr val="lt1"/>
                </a:solidFill>
                <a:latin typeface="Montserrat SemiBold"/>
              </a:rPr>
              <a:t>Turismo en cifras</a:t>
            </a:r>
          </a:p>
        </p:txBody>
      </p:sp>
      <p:pic>
        <p:nvPicPr>
          <p:cNvPr id="12" name="Google Shape;69;p2" title="azul_2.png">
            <a:extLst>
              <a:ext uri="{FF2B5EF4-FFF2-40B4-BE49-F238E27FC236}">
                <a16:creationId xmlns:a16="http://schemas.microsoft.com/office/drawing/2014/main" id="{572E8EDF-29B8-850E-AF92-81F131BC06DD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91;p4">
            <a:extLst>
              <a:ext uri="{FF2B5EF4-FFF2-40B4-BE49-F238E27FC236}">
                <a16:creationId xmlns:a16="http://schemas.microsoft.com/office/drawing/2014/main" id="{778DE09F-296E-CE4D-B69F-C9D3201966E3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66824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327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78BE0E71-45B1-FCD9-E80F-B1C2CF09C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310" y="529531"/>
            <a:ext cx="6584280" cy="438952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8C449A-0299-6CF7-A90D-7B17396FC22D}"/>
              </a:ext>
            </a:extLst>
          </p:cNvPr>
          <p:cNvSpPr txBox="1"/>
          <p:nvPr/>
        </p:nvSpPr>
        <p:spPr>
          <a:xfrm>
            <a:off x="5397702" y="964508"/>
            <a:ext cx="2011495" cy="274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lang="es-ES" sz="1500" b="1" i="1" dirty="0">
                <a:solidFill>
                  <a:srgbClr val="223677"/>
                </a:solidFill>
                <a:latin typeface="Montserrat" pitchFamily="2" charset="77"/>
                <a:cs typeface="Helvetica" panose="020B0604020202020204" pitchFamily="34" charset="0"/>
              </a:rPr>
              <a:t>V</a:t>
            </a:r>
            <a:r>
              <a:rPr lang="es-EC" sz="1500" b="1" i="1" dirty="0">
                <a:solidFill>
                  <a:srgbClr val="223677"/>
                </a:solidFill>
                <a:latin typeface="Montserrat" pitchFamily="2" charset="77"/>
                <a:cs typeface="Helvetica" panose="020B0604020202020204" pitchFamily="34" charset="0"/>
              </a:rPr>
              <a:t>ISUALIZADOR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CFD6E190-46D1-AD9B-46E8-0476F3CC8FCF}"/>
              </a:ext>
            </a:extLst>
          </p:cNvPr>
          <p:cNvSpPr txBox="1"/>
          <p:nvPr/>
        </p:nvSpPr>
        <p:spPr>
          <a:xfrm>
            <a:off x="3750324" y="4599870"/>
            <a:ext cx="28127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b="1" dirty="0">
                <a:hlinkClick r:id="rId4"/>
              </a:rPr>
              <a:t>situr.quito-turismo.gob.ec</a:t>
            </a:r>
            <a:endParaRPr lang="es-EC" b="1" dirty="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8E0562AA-E93E-3054-F047-E509D9F75DF1}"/>
              </a:ext>
            </a:extLst>
          </p:cNvPr>
          <p:cNvGrpSpPr/>
          <p:nvPr/>
        </p:nvGrpSpPr>
        <p:grpSpPr>
          <a:xfrm>
            <a:off x="4804735" y="816982"/>
            <a:ext cx="569551" cy="569549"/>
            <a:chOff x="512868" y="1188060"/>
            <a:chExt cx="914400" cy="914397"/>
          </a:xfrm>
        </p:grpSpPr>
        <p:pic>
          <p:nvPicPr>
            <p:cNvPr id="50" name="Gráfico 49" descr="Monitor con relleno sólido">
              <a:extLst>
                <a:ext uri="{FF2B5EF4-FFF2-40B4-BE49-F238E27FC236}">
                  <a16:creationId xmlns:a16="http://schemas.microsoft.com/office/drawing/2014/main" id="{8B315499-A23B-4755-849E-FE93BE776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2868" y="1188060"/>
              <a:ext cx="914400" cy="914397"/>
            </a:xfrm>
            <a:prstGeom prst="rect">
              <a:avLst/>
            </a:prstGeom>
          </p:spPr>
        </p:pic>
        <p:pic>
          <p:nvPicPr>
            <p:cNvPr id="51" name="Gráfico 50" descr="Señal con relleno sólido">
              <a:extLst>
                <a:ext uri="{FF2B5EF4-FFF2-40B4-BE49-F238E27FC236}">
                  <a16:creationId xmlns:a16="http://schemas.microsoft.com/office/drawing/2014/main" id="{95281185-006D-74B5-470C-FD1F73E33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1603" y="1360469"/>
              <a:ext cx="771321" cy="422197"/>
            </a:xfrm>
            <a:prstGeom prst="rect">
              <a:avLst/>
            </a:prstGeom>
          </p:spPr>
        </p:pic>
      </p:grpSp>
      <p:sp>
        <p:nvSpPr>
          <p:cNvPr id="16" name="Google Shape;100;p5">
            <a:extLst>
              <a:ext uri="{FF2B5EF4-FFF2-40B4-BE49-F238E27FC236}">
                <a16:creationId xmlns:a16="http://schemas.microsoft.com/office/drawing/2014/main" id="{D1001502-AFF4-69A7-EA2E-B0B25394F1A5}"/>
              </a:ext>
            </a:extLst>
          </p:cNvPr>
          <p:cNvSpPr/>
          <p:nvPr/>
        </p:nvSpPr>
        <p:spPr>
          <a:xfrm>
            <a:off x="2990336" y="220831"/>
            <a:ext cx="2729034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1;p5">
            <a:extLst>
              <a:ext uri="{FF2B5EF4-FFF2-40B4-BE49-F238E27FC236}">
                <a16:creationId xmlns:a16="http://schemas.microsoft.com/office/drawing/2014/main" id="{A7883864-7344-ECCB-FECD-07EF3238FCCB}"/>
              </a:ext>
            </a:extLst>
          </p:cNvPr>
          <p:cNvSpPr txBox="1"/>
          <p:nvPr/>
        </p:nvSpPr>
        <p:spPr>
          <a:xfrm>
            <a:off x="3064478" y="216711"/>
            <a:ext cx="272903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C" sz="1600" b="1" dirty="0">
                <a:solidFill>
                  <a:schemeClr val="lt1"/>
                </a:solidFill>
                <a:latin typeface="Montserrat SemiBold"/>
              </a:rPr>
              <a:t>Turismo en cifras</a:t>
            </a:r>
          </a:p>
        </p:txBody>
      </p:sp>
      <p:pic>
        <p:nvPicPr>
          <p:cNvPr id="18" name="Google Shape;62;p2" title="Asset 32.png">
            <a:extLst>
              <a:ext uri="{FF2B5EF4-FFF2-40B4-BE49-F238E27FC236}">
                <a16:creationId xmlns:a16="http://schemas.microsoft.com/office/drawing/2014/main" id="{EFF1DE37-933F-9CE0-F4A8-003E2D9DBC4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3;p2" title="Asset 31.png">
            <a:extLst>
              <a:ext uri="{FF2B5EF4-FFF2-40B4-BE49-F238E27FC236}">
                <a16:creationId xmlns:a16="http://schemas.microsoft.com/office/drawing/2014/main" id="{58411EAD-A180-2E2F-9A83-D14412FA69E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9;p2" title="azul_2.png">
            <a:extLst>
              <a:ext uri="{FF2B5EF4-FFF2-40B4-BE49-F238E27FC236}">
                <a16:creationId xmlns:a16="http://schemas.microsoft.com/office/drawing/2014/main" id="{761E78E5-323B-4B2A-AC5F-E78A92FA5C28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1;p4">
            <a:extLst>
              <a:ext uri="{FF2B5EF4-FFF2-40B4-BE49-F238E27FC236}">
                <a16:creationId xmlns:a16="http://schemas.microsoft.com/office/drawing/2014/main" id="{5CB3034B-3895-D14E-1A0A-C2E2FA18F2B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6824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Pantalla de video juego en la mano&#10;&#10;El contenido generado por IA puede ser incorrecto.">
            <a:extLst>
              <a:ext uri="{FF2B5EF4-FFF2-40B4-BE49-F238E27FC236}">
                <a16:creationId xmlns:a16="http://schemas.microsoft.com/office/drawing/2014/main" id="{A4E5117F-0937-7E0E-F86C-B7E546E602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081394">
            <a:off x="-2447608" y="10960"/>
            <a:ext cx="8705752" cy="58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62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AFCCF-0873-1A4F-0CDF-ADA6FD73C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0;p5">
            <a:extLst>
              <a:ext uri="{FF2B5EF4-FFF2-40B4-BE49-F238E27FC236}">
                <a16:creationId xmlns:a16="http://schemas.microsoft.com/office/drawing/2014/main" id="{3F26F0B3-771C-1A35-B1C2-096D8B7D1421}"/>
              </a:ext>
            </a:extLst>
          </p:cNvPr>
          <p:cNvSpPr/>
          <p:nvPr/>
        </p:nvSpPr>
        <p:spPr>
          <a:xfrm>
            <a:off x="2990336" y="220831"/>
            <a:ext cx="2729034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1;p5">
            <a:extLst>
              <a:ext uri="{FF2B5EF4-FFF2-40B4-BE49-F238E27FC236}">
                <a16:creationId xmlns:a16="http://schemas.microsoft.com/office/drawing/2014/main" id="{A56BEEC3-CDAB-1913-C41F-2E69AF47C907}"/>
              </a:ext>
            </a:extLst>
          </p:cNvPr>
          <p:cNvSpPr txBox="1"/>
          <p:nvPr/>
        </p:nvSpPr>
        <p:spPr>
          <a:xfrm>
            <a:off x="3064478" y="216711"/>
            <a:ext cx="272903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C" sz="1600" b="1" dirty="0">
                <a:solidFill>
                  <a:schemeClr val="lt1"/>
                </a:solidFill>
                <a:latin typeface="Montserrat SemiBold"/>
              </a:rPr>
              <a:t>Turismo en cifras</a:t>
            </a:r>
          </a:p>
        </p:txBody>
      </p:sp>
      <p:pic>
        <p:nvPicPr>
          <p:cNvPr id="18" name="Google Shape;62;p2" title="Asset 32.png">
            <a:extLst>
              <a:ext uri="{FF2B5EF4-FFF2-40B4-BE49-F238E27FC236}">
                <a16:creationId xmlns:a16="http://schemas.microsoft.com/office/drawing/2014/main" id="{51DA8A7A-CBC4-3E0A-50FD-B1946090A2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3;p2" title="Asset 31.png">
            <a:extLst>
              <a:ext uri="{FF2B5EF4-FFF2-40B4-BE49-F238E27FC236}">
                <a16:creationId xmlns:a16="http://schemas.microsoft.com/office/drawing/2014/main" id="{4FBA30B6-1EF8-3597-DAC8-97802845B8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9;p2" title="azul_2.png">
            <a:extLst>
              <a:ext uri="{FF2B5EF4-FFF2-40B4-BE49-F238E27FC236}">
                <a16:creationId xmlns:a16="http://schemas.microsoft.com/office/drawing/2014/main" id="{382D06F9-D9C0-915C-5969-F728867720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1;p4">
            <a:extLst>
              <a:ext uri="{FF2B5EF4-FFF2-40B4-BE49-F238E27FC236}">
                <a16:creationId xmlns:a16="http://schemas.microsoft.com/office/drawing/2014/main" id="{0DC8CF1D-F41B-3D2E-CCCC-795EA675A1B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824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 de texto 2">
            <a:extLst>
              <a:ext uri="{FF2B5EF4-FFF2-40B4-BE49-F238E27FC236}">
                <a16:creationId xmlns:a16="http://schemas.microsoft.com/office/drawing/2014/main" id="{BD6F25DD-23BE-2182-2CF8-F4F8489F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69" y="918788"/>
            <a:ext cx="3178376" cy="25355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Análisis de mercados internacionales</a:t>
            </a:r>
            <a:endParaRPr lang="es-EC" sz="105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Imagen 4" descr="Gráfico, Gráfico de líneas&#10;&#10;El contenido generado por IA puede ser incorrecto.">
            <a:extLst>
              <a:ext uri="{FF2B5EF4-FFF2-40B4-BE49-F238E27FC236}">
                <a16:creationId xmlns:a16="http://schemas.microsoft.com/office/drawing/2014/main" id="{742E2E0F-25B0-DBCD-190E-BB5216A091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69" y="1227579"/>
            <a:ext cx="5378748" cy="3479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01BD45-4519-ADBA-F934-7FEE8DAE32EF}"/>
              </a:ext>
            </a:extLst>
          </p:cNvPr>
          <p:cNvSpPr txBox="1"/>
          <p:nvPr/>
        </p:nvSpPr>
        <p:spPr>
          <a:xfrm>
            <a:off x="5957740" y="1762985"/>
            <a:ext cx="29977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>
                <a:solidFill>
                  <a:srgbClr val="223677"/>
                </a:solidFill>
              </a:rPr>
              <a:t>La evolución del turismo hacia </a:t>
            </a:r>
            <a:r>
              <a:rPr lang="es-EC" sz="1200" b="1" dirty="0">
                <a:solidFill>
                  <a:srgbClr val="223677"/>
                </a:solidFill>
              </a:rPr>
              <a:t>Ecuador y Quito </a:t>
            </a:r>
            <a:r>
              <a:rPr lang="es-EC" sz="1200" dirty="0">
                <a:solidFill>
                  <a:srgbClr val="223677"/>
                </a:solidFill>
              </a:rPr>
              <a:t>fue claramente positiva durante el </a:t>
            </a:r>
            <a:r>
              <a:rPr lang="es-EC" sz="1200" b="1" dirty="0">
                <a:solidFill>
                  <a:srgbClr val="223677"/>
                </a:solidFill>
              </a:rPr>
              <a:t>primer semestre de 2023</a:t>
            </a:r>
            <a:r>
              <a:rPr lang="es-EC" sz="1200" dirty="0">
                <a:solidFill>
                  <a:srgbClr val="223677"/>
                </a:solidFill>
              </a:rPr>
              <a:t>, con un incremento sostenido en </a:t>
            </a:r>
            <a:r>
              <a:rPr lang="es-EC" sz="1200" b="1" dirty="0">
                <a:solidFill>
                  <a:srgbClr val="223677"/>
                </a:solidFill>
              </a:rPr>
              <a:t>reservas, búsquedas de vuelos y estancias</a:t>
            </a:r>
            <a:r>
              <a:rPr lang="es-EC" sz="1200" dirty="0">
                <a:solidFill>
                  <a:srgbClr val="223677"/>
                </a:solidFill>
              </a:rPr>
              <a:t>. </a:t>
            </a:r>
          </a:p>
          <a:p>
            <a:endParaRPr lang="es-EC" sz="1200" dirty="0">
              <a:solidFill>
                <a:srgbClr val="223677"/>
              </a:solidFill>
            </a:endParaRPr>
          </a:p>
          <a:p>
            <a:r>
              <a:rPr lang="es-EC" sz="1200" dirty="0">
                <a:solidFill>
                  <a:srgbClr val="223677"/>
                </a:solidFill>
              </a:rPr>
              <a:t>Desde </a:t>
            </a:r>
            <a:r>
              <a:rPr lang="es-EC" sz="1200" b="1" dirty="0">
                <a:solidFill>
                  <a:srgbClr val="223677"/>
                </a:solidFill>
              </a:rPr>
              <a:t>principios de 2024</a:t>
            </a:r>
            <a:r>
              <a:rPr lang="es-EC" sz="1200" dirty="0">
                <a:solidFill>
                  <a:srgbClr val="223677"/>
                </a:solidFill>
              </a:rPr>
              <a:t>, el sector muestra señales de </a:t>
            </a:r>
            <a:r>
              <a:rPr lang="es-EC" sz="1200" b="1" dirty="0">
                <a:solidFill>
                  <a:srgbClr val="223677"/>
                </a:solidFill>
              </a:rPr>
              <a:t>recuperación progresiva</a:t>
            </a:r>
            <a:r>
              <a:rPr lang="es-EC" sz="1200" dirty="0">
                <a:solidFill>
                  <a:srgbClr val="223677"/>
                </a:solidFill>
              </a:rPr>
              <a:t>. </a:t>
            </a:r>
          </a:p>
          <a:p>
            <a:endParaRPr lang="es-EC" sz="1200" dirty="0">
              <a:solidFill>
                <a:srgbClr val="223677"/>
              </a:solidFill>
            </a:endParaRPr>
          </a:p>
          <a:p>
            <a:r>
              <a:rPr lang="es-EC" sz="1200" dirty="0">
                <a:solidFill>
                  <a:srgbClr val="223677"/>
                </a:solidFill>
              </a:rPr>
              <a:t>Los indicadores reflejan un avance constante, lo que sugiere que </a:t>
            </a:r>
            <a:r>
              <a:rPr lang="es-EC" sz="1200" b="1" dirty="0">
                <a:solidFill>
                  <a:srgbClr val="223677"/>
                </a:solidFill>
              </a:rPr>
              <a:t>2024 fue un año de transición</a:t>
            </a:r>
            <a:r>
              <a:rPr lang="es-EC" sz="1200" dirty="0">
                <a:solidFill>
                  <a:srgbClr val="223677"/>
                </a:solidFill>
              </a:rPr>
              <a:t>. </a:t>
            </a:r>
          </a:p>
          <a:p>
            <a:endParaRPr lang="es-EC" sz="1200" dirty="0">
              <a:solidFill>
                <a:srgbClr val="223677"/>
              </a:solidFill>
            </a:endParaRPr>
          </a:p>
          <a:p>
            <a:endParaRPr lang="es-EC" sz="1200" dirty="0">
              <a:solidFill>
                <a:srgbClr val="2236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562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12DD3-840B-790F-3AB5-524028CAF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0;p5">
            <a:extLst>
              <a:ext uri="{FF2B5EF4-FFF2-40B4-BE49-F238E27FC236}">
                <a16:creationId xmlns:a16="http://schemas.microsoft.com/office/drawing/2014/main" id="{6DFEF990-39F8-AE62-E5AB-0EF19F7680D0}"/>
              </a:ext>
            </a:extLst>
          </p:cNvPr>
          <p:cNvSpPr/>
          <p:nvPr/>
        </p:nvSpPr>
        <p:spPr>
          <a:xfrm>
            <a:off x="2990336" y="220831"/>
            <a:ext cx="2729034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01;p5">
            <a:extLst>
              <a:ext uri="{FF2B5EF4-FFF2-40B4-BE49-F238E27FC236}">
                <a16:creationId xmlns:a16="http://schemas.microsoft.com/office/drawing/2014/main" id="{1E9D649D-3F00-6EF3-9B74-323E042B1104}"/>
              </a:ext>
            </a:extLst>
          </p:cNvPr>
          <p:cNvSpPr txBox="1"/>
          <p:nvPr/>
        </p:nvSpPr>
        <p:spPr>
          <a:xfrm>
            <a:off x="3064478" y="216711"/>
            <a:ext cx="2729034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C" sz="1600" b="1" dirty="0">
                <a:solidFill>
                  <a:schemeClr val="lt1"/>
                </a:solidFill>
                <a:latin typeface="Montserrat SemiBold"/>
              </a:rPr>
              <a:t>Turismo en cifras</a:t>
            </a:r>
          </a:p>
        </p:txBody>
      </p:sp>
      <p:pic>
        <p:nvPicPr>
          <p:cNvPr id="18" name="Google Shape;62;p2" title="Asset 32.png">
            <a:extLst>
              <a:ext uri="{FF2B5EF4-FFF2-40B4-BE49-F238E27FC236}">
                <a16:creationId xmlns:a16="http://schemas.microsoft.com/office/drawing/2014/main" id="{B9EA07AE-CA62-EF2F-E3B4-4881C2B850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49263"/>
            <a:ext cx="1983306" cy="1194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3;p2" title="Asset 31.png">
            <a:extLst>
              <a:ext uri="{FF2B5EF4-FFF2-40B4-BE49-F238E27FC236}">
                <a16:creationId xmlns:a16="http://schemas.microsoft.com/office/drawing/2014/main" id="{A4D66745-E54E-85D1-C0D8-CD26295676A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69;p2" title="azul_2.png">
            <a:extLst>
              <a:ext uri="{FF2B5EF4-FFF2-40B4-BE49-F238E27FC236}">
                <a16:creationId xmlns:a16="http://schemas.microsoft.com/office/drawing/2014/main" id="{A9284194-D228-C29A-D3B9-62339492756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64826" y="4540350"/>
            <a:ext cx="1731048" cy="29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91;p4">
            <a:extLst>
              <a:ext uri="{FF2B5EF4-FFF2-40B4-BE49-F238E27FC236}">
                <a16:creationId xmlns:a16="http://schemas.microsoft.com/office/drawing/2014/main" id="{F08912CC-DC51-01C8-7953-0801FB6444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824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 de texto 2">
            <a:extLst>
              <a:ext uri="{FF2B5EF4-FFF2-40B4-BE49-F238E27FC236}">
                <a16:creationId xmlns:a16="http://schemas.microsoft.com/office/drawing/2014/main" id="{F4F4AF7A-EC4E-84ED-A700-941DEAEA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69" y="918788"/>
            <a:ext cx="3178376" cy="25355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Principales mercados de origen</a:t>
            </a:r>
            <a:endParaRPr lang="es-EC" sz="105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57C8F1-793C-DA7D-1A36-F548CD4170FF}"/>
              </a:ext>
            </a:extLst>
          </p:cNvPr>
          <p:cNvSpPr txBox="1"/>
          <p:nvPr/>
        </p:nvSpPr>
        <p:spPr>
          <a:xfrm>
            <a:off x="5522878" y="1606073"/>
            <a:ext cx="340307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solidFill>
                  <a:srgbClr val="223677"/>
                </a:solidFill>
              </a:rPr>
              <a:t>En 2023, </a:t>
            </a:r>
            <a:r>
              <a:rPr lang="es-EC" b="1" dirty="0">
                <a:solidFill>
                  <a:srgbClr val="223677"/>
                </a:solidFill>
              </a:rPr>
              <a:t>el turismo internacional tenía un mayor peso relativo en Quito</a:t>
            </a:r>
            <a:r>
              <a:rPr lang="es-EC" dirty="0">
                <a:solidFill>
                  <a:srgbClr val="223677"/>
                </a:solidFill>
              </a:rPr>
              <a:t>, con el turismo doméstico representando cerca de </a:t>
            </a:r>
            <a:r>
              <a:rPr lang="es-EC" b="1" dirty="0">
                <a:solidFill>
                  <a:srgbClr val="223677"/>
                </a:solidFill>
              </a:rPr>
              <a:t>un tercio del mercado total.</a:t>
            </a:r>
          </a:p>
          <a:p>
            <a:endParaRPr lang="es-EC" b="1" dirty="0">
              <a:solidFill>
                <a:srgbClr val="223677"/>
              </a:solidFill>
            </a:endParaRPr>
          </a:p>
          <a:p>
            <a:r>
              <a:rPr lang="es-EC" dirty="0">
                <a:solidFill>
                  <a:srgbClr val="223677"/>
                </a:solidFill>
              </a:rPr>
              <a:t>Sin embargo, en </a:t>
            </a:r>
            <a:r>
              <a:rPr lang="es-EC" b="1" dirty="0">
                <a:solidFill>
                  <a:srgbClr val="223677"/>
                </a:solidFill>
              </a:rPr>
              <a:t>2024 </a:t>
            </a:r>
            <a:r>
              <a:rPr lang="es-EC" dirty="0">
                <a:solidFill>
                  <a:srgbClr val="223677"/>
                </a:solidFill>
              </a:rPr>
              <a:t>esta relación cambia: el </a:t>
            </a:r>
            <a:r>
              <a:rPr lang="es-EC" b="1" dirty="0">
                <a:solidFill>
                  <a:srgbClr val="223677"/>
                </a:solidFill>
              </a:rPr>
              <a:t>turismo nacional pasa a ocupar cerca de la mitad del mercado</a:t>
            </a:r>
            <a:r>
              <a:rPr lang="es-EC" dirty="0">
                <a:solidFill>
                  <a:srgbClr val="223677"/>
                </a:solidFill>
              </a:rPr>
              <a:t>, en un contexto marcado por la </a:t>
            </a:r>
            <a:r>
              <a:rPr lang="es-EC" b="1" dirty="0">
                <a:solidFill>
                  <a:srgbClr val="223677"/>
                </a:solidFill>
              </a:rPr>
              <a:t>inestabilidad política </a:t>
            </a:r>
            <a:r>
              <a:rPr lang="es-EC" dirty="0">
                <a:solidFill>
                  <a:srgbClr val="223677"/>
                </a:solidFill>
              </a:rPr>
              <a:t>que redujo la llegada de visitantes internacionales. </a:t>
            </a:r>
            <a:endParaRPr lang="es-EC" sz="1200" dirty="0">
              <a:solidFill>
                <a:srgbClr val="223677"/>
              </a:solidFill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0E5EE12-D38E-FED6-FDFB-B600B6422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69" y="1350204"/>
            <a:ext cx="4717035" cy="374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75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5D63-A159-19A3-7689-9CC32BB54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63;p2" title="Asset 31.png">
            <a:extLst>
              <a:ext uri="{FF2B5EF4-FFF2-40B4-BE49-F238E27FC236}">
                <a16:creationId xmlns:a16="http://schemas.microsoft.com/office/drawing/2014/main" id="{3A63D4D0-4525-3D8F-E0F3-BBBBEE70C66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39587" y="-11"/>
            <a:ext cx="2256812" cy="12275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 de texto 2">
            <a:extLst>
              <a:ext uri="{FF2B5EF4-FFF2-40B4-BE49-F238E27FC236}">
                <a16:creationId xmlns:a16="http://schemas.microsoft.com/office/drawing/2014/main" id="{F6A5A18B-BC51-6227-D84C-79DC56EC7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69" y="918788"/>
            <a:ext cx="3178376" cy="25355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Gasto promedio diario por persona</a:t>
            </a:r>
            <a:endParaRPr lang="es-EC" sz="105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uadro de texto 2">
            <a:extLst>
              <a:ext uri="{FF2B5EF4-FFF2-40B4-BE49-F238E27FC236}">
                <a16:creationId xmlns:a16="http://schemas.microsoft.com/office/drawing/2014/main" id="{BCDB9DCE-ECA6-4F1F-416F-212578621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890828"/>
            <a:ext cx="3542647" cy="336751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Lugares preferidos por visitantes extranjeros</a:t>
            </a:r>
            <a:endParaRPr lang="es-EC" sz="105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Cuadro de texto 2">
            <a:extLst>
              <a:ext uri="{FF2B5EF4-FFF2-40B4-BE49-F238E27FC236}">
                <a16:creationId xmlns:a16="http://schemas.microsoft.com/office/drawing/2014/main" id="{41650D4B-570D-36FC-AA7E-09757AB08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00" y="2826366"/>
            <a:ext cx="2628332" cy="295747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05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Interés de los visitantes</a:t>
            </a:r>
            <a:endParaRPr lang="es-EC" sz="105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5A2DF0A4-241B-789C-1915-8C770318C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5073"/>
              </p:ext>
            </p:extLst>
          </p:nvPr>
        </p:nvGraphicFramePr>
        <p:xfrm>
          <a:off x="4305304" y="1327687"/>
          <a:ext cx="4487549" cy="1737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2" name="Grupo 21">
            <a:extLst>
              <a:ext uri="{FF2B5EF4-FFF2-40B4-BE49-F238E27FC236}">
                <a16:creationId xmlns:a16="http://schemas.microsoft.com/office/drawing/2014/main" id="{CC57CB7C-DF45-E56B-DD28-C7CC1F392F63}"/>
              </a:ext>
            </a:extLst>
          </p:cNvPr>
          <p:cNvGrpSpPr/>
          <p:nvPr/>
        </p:nvGrpSpPr>
        <p:grpSpPr>
          <a:xfrm>
            <a:off x="184097" y="1585000"/>
            <a:ext cx="3845759" cy="714039"/>
            <a:chOff x="599663" y="2367176"/>
            <a:chExt cx="4855746" cy="952051"/>
          </a:xfrm>
        </p:grpSpPr>
        <p:sp>
          <p:nvSpPr>
            <p:cNvPr id="12" name="Cuadro de texto 2">
              <a:extLst>
                <a:ext uri="{FF2B5EF4-FFF2-40B4-BE49-F238E27FC236}">
                  <a16:creationId xmlns:a16="http://schemas.microsoft.com/office/drawing/2014/main" id="{9F20019A-055A-D415-FA0C-075359B4D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663" y="2967920"/>
              <a:ext cx="1493786" cy="343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s-ES" sz="1050" b="1" kern="100" dirty="0">
                  <a:ln w="3175" cap="rnd" cmpd="sng" algn="ctr">
                    <a:noFill/>
                    <a:prstDash val="solid"/>
                    <a:bevel/>
                  </a:ln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Excursionista</a:t>
              </a:r>
              <a:endParaRPr lang="es-EC" sz="1800" kern="100" dirty="0">
                <a:solidFill>
                  <a:srgbClr val="223677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3" name="Cuadro de texto 2">
              <a:extLst>
                <a:ext uri="{FF2B5EF4-FFF2-40B4-BE49-F238E27FC236}">
                  <a16:creationId xmlns:a16="http://schemas.microsoft.com/office/drawing/2014/main" id="{7658BCAA-6E06-B16F-A664-38301BE4D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1862" y="2367176"/>
              <a:ext cx="1167271" cy="73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br>
                <a:rPr lang="es-ES" sz="750" b="1" kern="100" dirty="0"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</a:br>
              <a:r>
                <a:rPr lang="es-ES" sz="1500" b="1" kern="100" dirty="0"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$ 38,34</a:t>
              </a:r>
              <a:r>
                <a:rPr lang="es-ES" sz="1050" b="1" kern="100" dirty="0"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 </a:t>
              </a:r>
              <a:br>
                <a:rPr lang="es-ES" sz="788" b="1" kern="100" dirty="0"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</a:br>
              <a:endParaRPr lang="es-EC" sz="1500" kern="100" dirty="0">
                <a:solidFill>
                  <a:srgbClr val="223677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4" name="Cuadro de texto 2">
              <a:extLst>
                <a:ext uri="{FF2B5EF4-FFF2-40B4-BE49-F238E27FC236}">
                  <a16:creationId xmlns:a16="http://schemas.microsoft.com/office/drawing/2014/main" id="{22A392AD-550A-B3EB-3855-BFD41E223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5173" y="2975691"/>
              <a:ext cx="1144905" cy="343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s-ES" sz="1050" b="1" kern="100" dirty="0">
                  <a:ln w="3175" cap="rnd" cmpd="sng" algn="ctr">
                    <a:noFill/>
                    <a:prstDash val="solid"/>
                    <a:bevel/>
                  </a:ln>
                  <a:solidFill>
                    <a:srgbClr val="FF000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Nacional</a:t>
              </a:r>
              <a:endParaRPr lang="es-EC" sz="1800" kern="100" dirty="0">
                <a:solidFill>
                  <a:srgbClr val="FF0000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5" name="Cuadro de texto 2">
              <a:extLst>
                <a:ext uri="{FF2B5EF4-FFF2-40B4-BE49-F238E27FC236}">
                  <a16:creationId xmlns:a16="http://schemas.microsoft.com/office/drawing/2014/main" id="{06B06F51-A919-BBC5-8582-22496C6C5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1956" y="2375752"/>
              <a:ext cx="1144905" cy="771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br>
                <a:rPr lang="es-ES" sz="750" b="1" kern="100" dirty="0">
                  <a:solidFill>
                    <a:srgbClr val="FF000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</a:br>
              <a:r>
                <a:rPr lang="es-ES" sz="1500" b="1" kern="100" dirty="0">
                  <a:solidFill>
                    <a:srgbClr val="FF000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$ 66</a:t>
              </a:r>
              <a:r>
                <a:rPr lang="es-ES" sz="1050" b="1" kern="100" dirty="0">
                  <a:solidFill>
                    <a:srgbClr val="FF000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 </a:t>
              </a:r>
              <a:br>
                <a:rPr lang="es-ES" sz="788" b="1" kern="100" dirty="0">
                  <a:solidFill>
                    <a:srgbClr val="FF0000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</a:br>
              <a:endParaRPr lang="es-EC" sz="1500" kern="100" dirty="0">
                <a:solidFill>
                  <a:srgbClr val="FF0000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6" name="Cuadro de texto 2">
              <a:extLst>
                <a:ext uri="{FF2B5EF4-FFF2-40B4-BE49-F238E27FC236}">
                  <a16:creationId xmlns:a16="http://schemas.microsoft.com/office/drawing/2014/main" id="{663C6A42-7DB1-1820-6662-D35BE337A3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71358" y="2952145"/>
              <a:ext cx="1144905" cy="343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s-ES" sz="1050" b="1" kern="100" dirty="0">
                  <a:ln w="3175" cap="rnd" cmpd="sng" algn="ctr">
                    <a:noFill/>
                    <a:prstDash val="solid"/>
                    <a:bevel/>
                  </a:ln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Extranjero</a:t>
              </a:r>
              <a:endParaRPr lang="es-EC" sz="1800" kern="100" dirty="0">
                <a:solidFill>
                  <a:srgbClr val="223677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7" name="Cuadro de texto 2">
              <a:extLst>
                <a:ext uri="{FF2B5EF4-FFF2-40B4-BE49-F238E27FC236}">
                  <a16:creationId xmlns:a16="http://schemas.microsoft.com/office/drawing/2014/main" id="{FDFB87C4-6092-940A-E4B4-CD56FB8F0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6898" y="2367176"/>
              <a:ext cx="1238511" cy="58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br>
                <a:rPr lang="es-ES" sz="675" b="1" kern="100" dirty="0"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</a:br>
              <a:r>
                <a:rPr lang="es-ES" sz="1500" b="1" kern="100" dirty="0"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$130,36</a:t>
              </a:r>
              <a:r>
                <a:rPr lang="es-ES" sz="1050" b="1" kern="100" dirty="0"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  <a:t> </a:t>
              </a:r>
              <a:br>
                <a:rPr lang="es-ES" sz="750" b="1" kern="100" dirty="0">
                  <a:solidFill>
                    <a:srgbClr val="223677"/>
                  </a:solidFill>
                  <a:latin typeface="Helvetica" panose="020B0604020202020204" pitchFamily="34" charset="0"/>
                  <a:ea typeface="Aptos" panose="020B0004020202020204" pitchFamily="34" charset="0"/>
                  <a:cs typeface="Helvetica" panose="020B0604020202020204" pitchFamily="34" charset="0"/>
                </a:rPr>
              </a:br>
              <a:endParaRPr lang="es-EC" sz="1500" kern="100" dirty="0">
                <a:solidFill>
                  <a:srgbClr val="223677"/>
                </a:solidFill>
                <a:latin typeface="Helvetica" panose="020B0604020202020204" pitchFamily="34" charset="0"/>
                <a:ea typeface="Aptos" panose="020B0004020202020204" pitchFamily="34" charset="0"/>
                <a:cs typeface="Helvetica" panose="020B0604020202020204" pitchFamily="34" charset="0"/>
              </a:endParaRPr>
            </a:p>
          </p:txBody>
        </p:sp>
      </p:grpSp>
      <mc:AlternateContent xmlns:mc="http://schemas.openxmlformats.org/markup-compatibility/2006" xmlns:cx2="http://schemas.microsoft.com/office/drawing/2015/10/21/chartex">
        <mc:Choice Requires="cx2">
          <p:graphicFrame>
            <p:nvGraphicFramePr>
              <p:cNvPr id="21" name="Gráfico 20">
                <a:extLst>
                  <a:ext uri="{FF2B5EF4-FFF2-40B4-BE49-F238E27FC236}">
                    <a16:creationId xmlns:a16="http://schemas.microsoft.com/office/drawing/2014/main" id="{B75171B9-8C20-4175-A308-742045DD852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8191054"/>
                  </p:ext>
                </p:extLst>
              </p:nvPr>
            </p:nvGraphicFramePr>
            <p:xfrm>
              <a:off x="-54" y="3185002"/>
              <a:ext cx="4193647" cy="159288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21" name="Gráfico 20">
                <a:extLst>
                  <a:ext uri="{FF2B5EF4-FFF2-40B4-BE49-F238E27FC236}">
                    <a16:creationId xmlns:a16="http://schemas.microsoft.com/office/drawing/2014/main" id="{B75171B9-8C20-4175-A308-742045DD85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54" y="3185002"/>
                <a:ext cx="4193647" cy="1592888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06693B7-51A6-89C8-7A23-DDCC84B60A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1388574"/>
              </p:ext>
            </p:extLst>
          </p:nvPr>
        </p:nvGraphicFramePr>
        <p:xfrm>
          <a:off x="4927141" y="3069216"/>
          <a:ext cx="4208226" cy="184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E93C2478-F289-EB05-F1FA-5D7C639E3435}"/>
              </a:ext>
            </a:extLst>
          </p:cNvPr>
          <p:cNvSpPr/>
          <p:nvPr/>
        </p:nvSpPr>
        <p:spPr>
          <a:xfrm>
            <a:off x="3641834" y="3818106"/>
            <a:ext cx="646204" cy="430857"/>
          </a:xfrm>
          <a:prstGeom prst="rightArrow">
            <a:avLst/>
          </a:prstGeom>
          <a:solidFill>
            <a:srgbClr val="223677"/>
          </a:soli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050" dirty="0"/>
              <a:t>d</a:t>
            </a:r>
          </a:p>
        </p:txBody>
      </p:sp>
      <p:sp>
        <p:nvSpPr>
          <p:cNvPr id="7" name="Cuadro de texto 2">
            <a:extLst>
              <a:ext uri="{FF2B5EF4-FFF2-40B4-BE49-F238E27FC236}">
                <a16:creationId xmlns:a16="http://schemas.microsoft.com/office/drawing/2014/main" id="{74B83B9A-82E0-1EF4-6913-A6A3D8243C1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571486" y="3794401"/>
            <a:ext cx="1874684" cy="42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" sz="1050" b="1" dirty="0">
                <a:solidFill>
                  <a:srgbClr val="21386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Atractivos del producto Cultural</a:t>
            </a:r>
            <a:endParaRPr lang="es-EC" sz="1050" b="1" dirty="0">
              <a:solidFill>
                <a:srgbClr val="21386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0092E98-F7EC-6634-EB13-0540AC63CD79}"/>
              </a:ext>
            </a:extLst>
          </p:cNvPr>
          <p:cNvSpPr txBox="1"/>
          <p:nvPr/>
        </p:nvSpPr>
        <p:spPr>
          <a:xfrm>
            <a:off x="1955749" y="4932118"/>
            <a:ext cx="468184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C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Fuente: Encuestas EPMGDT – Quito Turismo 2024 / Servicio de Inteligencia Turística - Mabrian</a:t>
            </a:r>
            <a:endParaRPr lang="es-EC" sz="105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Google Shape;100;p5">
            <a:extLst>
              <a:ext uri="{FF2B5EF4-FFF2-40B4-BE49-F238E27FC236}">
                <a16:creationId xmlns:a16="http://schemas.microsoft.com/office/drawing/2014/main" id="{844D39FA-6345-CEC9-1B41-24BD69F8C654}"/>
              </a:ext>
            </a:extLst>
          </p:cNvPr>
          <p:cNvSpPr/>
          <p:nvPr/>
        </p:nvSpPr>
        <p:spPr>
          <a:xfrm>
            <a:off x="2395242" y="220831"/>
            <a:ext cx="4193646" cy="430857"/>
          </a:xfrm>
          <a:prstGeom prst="rect">
            <a:avLst/>
          </a:prstGeom>
          <a:solidFill>
            <a:srgbClr val="EA34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91;p4">
            <a:extLst>
              <a:ext uri="{FF2B5EF4-FFF2-40B4-BE49-F238E27FC236}">
                <a16:creationId xmlns:a16="http://schemas.microsoft.com/office/drawing/2014/main" id="{48578473-FF35-4FA5-A5EF-F3AEA0F47A6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24" y="153806"/>
            <a:ext cx="1479808" cy="37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10546A2-7798-CCE2-E4AC-DFEB53430D15}"/>
              </a:ext>
            </a:extLst>
          </p:cNvPr>
          <p:cNvSpPr txBox="1"/>
          <p:nvPr/>
        </p:nvSpPr>
        <p:spPr>
          <a:xfrm>
            <a:off x="2650650" y="4122434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900" b="1" dirty="0">
                <a:solidFill>
                  <a:schemeClr val="bg2"/>
                </a:solidFill>
                <a:latin typeface="Montserrat" pitchFamily="2" charset="77"/>
              </a:rPr>
              <a:t>1%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8AA6F17F-6A92-631A-E32D-92638707F6B5}"/>
              </a:ext>
            </a:extLst>
          </p:cNvPr>
          <p:cNvSpPr txBox="1"/>
          <p:nvPr/>
        </p:nvSpPr>
        <p:spPr>
          <a:xfrm>
            <a:off x="2650650" y="4327588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900" b="1" dirty="0">
                <a:solidFill>
                  <a:schemeClr val="bg2"/>
                </a:solidFill>
                <a:latin typeface="Montserrat" pitchFamily="2" charset="77"/>
              </a:rPr>
              <a:t>1%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FC6CA70-CFBF-A64B-85C1-5A2B090D7C5A}"/>
              </a:ext>
            </a:extLst>
          </p:cNvPr>
          <p:cNvSpPr txBox="1"/>
          <p:nvPr/>
        </p:nvSpPr>
        <p:spPr>
          <a:xfrm>
            <a:off x="2650650" y="4491711"/>
            <a:ext cx="3305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900" b="1" dirty="0">
                <a:solidFill>
                  <a:schemeClr val="bg2"/>
                </a:solidFill>
                <a:latin typeface="Montserrat" pitchFamily="2" charset="77"/>
              </a:rPr>
              <a:t>1%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5FDDDE99-3DC0-6349-A73A-1EF5C4E584DF}"/>
              </a:ext>
            </a:extLst>
          </p:cNvPr>
          <p:cNvCxnSpPr/>
          <p:nvPr/>
        </p:nvCxnSpPr>
        <p:spPr>
          <a:xfrm>
            <a:off x="4378332" y="3119771"/>
            <a:ext cx="4765668" cy="0"/>
          </a:xfrm>
          <a:prstGeom prst="line">
            <a:avLst/>
          </a:prstGeom>
          <a:ln w="12700">
            <a:solidFill>
              <a:srgbClr val="2236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>
            <a:extLst>
              <a:ext uri="{FF2B5EF4-FFF2-40B4-BE49-F238E27FC236}">
                <a16:creationId xmlns:a16="http://schemas.microsoft.com/office/drawing/2014/main" id="{5B8043C0-AF93-878A-F074-F7473849B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66" y="1413268"/>
            <a:ext cx="327008" cy="57656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64ACF75-CA96-B343-A9EE-B940477B11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1292" y="1585620"/>
            <a:ext cx="371953" cy="435938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6BB79413-BE5E-5E5D-D4EF-5269AB7FD3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03618" y="1716077"/>
            <a:ext cx="417055" cy="285832"/>
          </a:xfrm>
          <a:prstGeom prst="rect">
            <a:avLst/>
          </a:prstGeom>
        </p:spPr>
      </p:pic>
      <p:sp>
        <p:nvSpPr>
          <p:cNvPr id="39" name="Google Shape;101;p5">
            <a:extLst>
              <a:ext uri="{FF2B5EF4-FFF2-40B4-BE49-F238E27FC236}">
                <a16:creationId xmlns:a16="http://schemas.microsoft.com/office/drawing/2014/main" id="{8DEE696D-8536-E970-1A4C-850D2F99896E}"/>
              </a:ext>
            </a:extLst>
          </p:cNvPr>
          <p:cNvSpPr txBox="1"/>
          <p:nvPr/>
        </p:nvSpPr>
        <p:spPr>
          <a:xfrm>
            <a:off x="2347943" y="216711"/>
            <a:ext cx="419657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s-EC" sz="1600" b="1" dirty="0">
                <a:solidFill>
                  <a:schemeClr val="lt1"/>
                </a:solidFill>
                <a:latin typeface="Montserrat SemiBold"/>
              </a:rPr>
              <a:t>Turismo en cifras – Perfil del visitante</a:t>
            </a:r>
          </a:p>
        </p:txBody>
      </p:sp>
    </p:spTree>
    <p:extLst>
      <p:ext uri="{BB962C8B-B14F-4D97-AF65-F5344CB8AC3E}">
        <p14:creationId xmlns:p14="http://schemas.microsoft.com/office/powerpoint/2010/main" val="2633328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1360</Words>
  <Application>Microsoft Office PowerPoint</Application>
  <PresentationFormat>On-screen Show (16:9)</PresentationFormat>
  <Paragraphs>249</Paragraphs>
  <Slides>29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Javier Pacha Andrango</dc:creator>
  <cp:lastModifiedBy>Admin QT</cp:lastModifiedBy>
  <cp:revision>15</cp:revision>
  <dcterms:modified xsi:type="dcterms:W3CDTF">2025-07-17T19:36:32Z</dcterms:modified>
</cp:coreProperties>
</file>